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2"/>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x="18288000" cy="10287000"/>
  <p:notesSz cx="6858000" cy="9144000"/>
  <p:embeddedFontLst>
    <p:embeddedFont>
      <p:font typeface="Roboto Bold" charset="1" panose="02000000000000000000"/>
      <p:regular r:id="rId45"/>
    </p:embeddedFont>
    <p:embeddedFont>
      <p:font typeface="Roboto Bold Italics" charset="1" panose="02000000000000000000"/>
      <p:regular r:id="rId46"/>
    </p:embeddedFont>
    <p:embeddedFont>
      <p:font typeface="Roboto Italics" charset="1" panose="02000000000000000000"/>
      <p:regular r:id="rId47"/>
    </p:embeddedFont>
    <p:embeddedFont>
      <p:font typeface="Roboto" charset="1" panose="02000000000000000000"/>
      <p:regular r:id="rId49"/>
    </p:embeddedFont>
    <p:embeddedFont>
      <p:font typeface="Arimo Bold" charset="1" panose="020B0704020202020204"/>
      <p:regular r:id="rId53"/>
    </p:embeddedFont>
    <p:embeddedFont>
      <p:font typeface="Roboto Condensed" charset="1" panose="02000000000000000000"/>
      <p:regular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notesMasters/notesMaster1.xml" Type="http://schemas.openxmlformats.org/officeDocument/2006/relationships/notesMaster"/><Relationship Id="rId43" Target="theme/theme2.xml" Type="http://schemas.openxmlformats.org/officeDocument/2006/relationships/theme"/><Relationship Id="rId44" Target="notesSlides/notesSlide1.xml" Type="http://schemas.openxmlformats.org/officeDocument/2006/relationships/notesSlide"/><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notesSlides/notesSlide2.xml" Type="http://schemas.openxmlformats.org/officeDocument/2006/relationships/notesSlide"/><Relationship Id="rId49" Target="fonts/font49.fntdata" Type="http://schemas.openxmlformats.org/officeDocument/2006/relationships/font"/><Relationship Id="rId5" Target="tableStyles.xml" Type="http://schemas.openxmlformats.org/officeDocument/2006/relationships/tableStyles"/><Relationship Id="rId50" Target="notesSlides/notesSlide3.xml" Type="http://schemas.openxmlformats.org/officeDocument/2006/relationships/notesSlide"/><Relationship Id="rId51" Target="notesSlides/notesSlide4.xml" Type="http://schemas.openxmlformats.org/officeDocument/2006/relationships/notesSlide"/><Relationship Id="rId52" Target="notesSlides/notesSlide5.xml" Type="http://schemas.openxmlformats.org/officeDocument/2006/relationships/notesSlide"/><Relationship Id="rId53" Target="fonts/font53.fntdata" Type="http://schemas.openxmlformats.org/officeDocument/2006/relationships/font"/><Relationship Id="rId54" Target="notesSlides/notesSlide6.xml" Type="http://schemas.openxmlformats.org/officeDocument/2006/relationships/notesSlide"/><Relationship Id="rId55" Target="fonts/font55.fntdata" Type="http://schemas.openxmlformats.org/officeDocument/2006/relationships/font"/><Relationship Id="rId56" Target="notesSlides/notesSlide7.xml" Type="http://schemas.openxmlformats.org/officeDocument/2006/relationships/notesSlide"/><Relationship Id="rId57" Target="notesSlides/notesSlide8.xml" Type="http://schemas.openxmlformats.org/officeDocument/2006/relationships/notesSlide"/><Relationship Id="rId58" Target="notesSlides/notesSlide9.xml" Type="http://schemas.openxmlformats.org/officeDocument/2006/relationships/notesSlide"/><Relationship Id="rId59" Target="notesSlides/notesSlide10.xml" Type="http://schemas.openxmlformats.org/officeDocument/2006/relationships/notesSlide"/><Relationship Id="rId6" Target="slides/slide1.xml" Type="http://schemas.openxmlformats.org/officeDocument/2006/relationships/slide"/><Relationship Id="rId60" Target="notesSlides/notesSlide11.xml" Type="http://schemas.openxmlformats.org/officeDocument/2006/relationships/notesSlide"/><Relationship Id="rId61" Target="notesSlides/notesSlide12.xml" Type="http://schemas.openxmlformats.org/officeDocument/2006/relationships/notesSlide"/><Relationship Id="rId62" Target="notesSlides/notesSlide13.xml" Type="http://schemas.openxmlformats.org/officeDocument/2006/relationships/notesSlide"/><Relationship Id="rId63" Target="notesSlides/notesSlide14.xml" Type="http://schemas.openxmlformats.org/officeDocument/2006/relationships/notesSlide"/><Relationship Id="rId64" Target="notesSlides/notesSlide15.xml" Type="http://schemas.openxmlformats.org/officeDocument/2006/relationships/notesSlide"/><Relationship Id="rId65" Target="notesSlides/notesSlide16.xml" Type="http://schemas.openxmlformats.org/officeDocument/2006/relationships/notesSlide"/><Relationship Id="rId66" Target="notesSlides/notesSlide17.xml" Type="http://schemas.openxmlformats.org/officeDocument/2006/relationships/notesSlide"/><Relationship Id="rId67" Target="notesSlides/notesSlide18.xml" Type="http://schemas.openxmlformats.org/officeDocument/2006/relationships/notesSlide"/><Relationship Id="rId68" Target="notesSlides/notesSlide19.xml" Type="http://schemas.openxmlformats.org/officeDocument/2006/relationships/notesSlide"/><Relationship Id="rId69" Target="notesSlides/notesSlide20.xml" Type="http://schemas.openxmlformats.org/officeDocument/2006/relationships/notesSlide"/><Relationship Id="rId7" Target="slides/slide2.xml" Type="http://schemas.openxmlformats.org/officeDocument/2006/relationships/slide"/><Relationship Id="rId70" Target="notesSlides/notesSlide21.xml" Type="http://schemas.openxmlformats.org/officeDocument/2006/relationships/notesSlide"/><Relationship Id="rId71" Target="notesSlides/notesSlide22.xml" Type="http://schemas.openxmlformats.org/officeDocument/2006/relationships/notesSlide"/><Relationship Id="rId72" Target="notesSlides/notesSlide23.xml" Type="http://schemas.openxmlformats.org/officeDocument/2006/relationships/notesSlide"/><Relationship Id="rId73" Target="notesSlides/notesSlide24.xml" Type="http://schemas.openxmlformats.org/officeDocument/2006/relationships/notesSlide"/><Relationship Id="rId74" Target="notesSlides/notesSlide25.xml" Type="http://schemas.openxmlformats.org/officeDocument/2006/relationships/notesSlide"/><Relationship Id="rId75" Target="notesSlides/notesSlide26.xml" Type="http://schemas.openxmlformats.org/officeDocument/2006/relationships/notesSlide"/><Relationship Id="rId76" Target="notesSlides/notesSlide27.xml" Type="http://schemas.openxmlformats.org/officeDocument/2006/relationships/notesSlide"/><Relationship Id="rId77" Target="notesSlides/notesSlide28.xml" Type="http://schemas.openxmlformats.org/officeDocument/2006/relationships/notesSlide"/><Relationship Id="rId78" Target="notesSlides/notesSlide29.xml" Type="http://schemas.openxmlformats.org/officeDocument/2006/relationships/notesSlide"/><Relationship Id="rId79" Target="notesSlides/notesSlide30.xml" Type="http://schemas.openxmlformats.org/officeDocument/2006/relationships/notesSlide"/><Relationship Id="rId8" Target="slides/slide3.xml" Type="http://schemas.openxmlformats.org/officeDocument/2006/relationships/slide"/><Relationship Id="rId80" Target="notesSlides/notesSlide31.xml" Type="http://schemas.openxmlformats.org/officeDocument/2006/relationships/note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2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2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2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2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2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3.xml" Type="http://schemas.openxmlformats.org/officeDocument/2006/relationships/slide"/></Relationships>
</file>

<file path=ppt/notesSlides/_rels/notesSlide2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4.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5.xml" Type="http://schemas.openxmlformats.org/officeDocument/2006/relationships/slide"/></Relationships>
</file>

<file path=ppt/notesSlides/_rels/notesSlide3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6.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3.png" Type="http://schemas.openxmlformats.org/officeDocument/2006/relationships/image"/><Relationship Id="rId4" Target="../media/image1.png" Type="http://schemas.openxmlformats.org/officeDocument/2006/relationships/image"/><Relationship Id="rId5"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3.png" Type="http://schemas.openxmlformats.org/officeDocument/2006/relationships/image"/><Relationship Id="rId4" Target="../media/image2.png" Type="http://schemas.openxmlformats.org/officeDocument/2006/relationships/image"/><Relationship Id="rId5" Target="../media/image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2.png" Type="http://schemas.openxmlformats.org/officeDocument/2006/relationships/image"/><Relationship Id="rId4" Target="../media/image24.png" Type="http://schemas.openxmlformats.org/officeDocument/2006/relationships/image"/><Relationship Id="rId5" Target="https://github.com/huynq2004/Student-Final-Grade-ML/blob/ngoccn/notebooks/02_Ridge_Training.ipynb" TargetMode="External" Type="http://schemas.openxmlformats.org/officeDocument/2006/relationships/hyperlink"/></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https://github.com/huynq2004/Student-Final-Grade-ML/blob/ngoccn/notebooks/02_Ridge_Training.ipynb" TargetMode="External" Type="http://schemas.openxmlformats.org/officeDocument/2006/relationships/hyperlink"/></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9.png" Type="http://schemas.openxmlformats.org/officeDocument/2006/relationships/image"/><Relationship Id="rId4" Target="../media/image20.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2.png" Type="http://schemas.openxmlformats.org/officeDocument/2006/relationships/image"/><Relationship Id="rId4" Target="../media/image1.png"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 Id="rId8" Target="https://github.com/huynq2004/Student-Final-Grade-ML/blob/ngoccn/notebooks/03_Decision_Tree_Cart.ipynb" TargetMode="External" Type="http://schemas.openxmlformats.org/officeDocument/2006/relationships/hyperlink"/></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2.png" Type="http://schemas.openxmlformats.org/officeDocument/2006/relationships/image"/><Relationship Id="rId4" Target="../media/image1.png" Type="http://schemas.openxmlformats.org/officeDocument/2006/relationships/image"/><Relationship Id="rId5" Target="https://github.com/huynq2004/Student-Final-Grade-ML/blob/ngoccn/notebooks/03_Decision_Tree_Cart.ipynb" TargetMode="External" Type="http://schemas.openxmlformats.org/officeDocument/2006/relationships/hyperlink"/><Relationship Id="rId6" Target="../media/image3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6.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3.png" Type="http://schemas.openxmlformats.org/officeDocument/2006/relationships/image"/><Relationship Id="rId4" Target="../media/image2.png" Type="http://schemas.openxmlformats.org/officeDocument/2006/relationships/image"/><Relationship Id="rId5" Target="../media/image1.png" Type="http://schemas.openxmlformats.org/officeDocument/2006/relationships/image"/><Relationship Id="rId6" Target="../media/image3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3.png" Type="http://schemas.openxmlformats.org/officeDocument/2006/relationships/image"/><Relationship Id="rId4" Target="../media/image3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2.png" Type="http://schemas.openxmlformats.org/officeDocument/2006/relationships/image"/><Relationship Id="rId4" Target="../media/image1.pn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39.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1.png" Type="http://schemas.openxmlformats.org/officeDocument/2006/relationships/image"/><Relationship Id="rId4" Target="../media/image6.png" Type="http://schemas.openxmlformats.org/officeDocument/2006/relationships/image"/><Relationship Id="rId5" Target="../media/image40.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1.png" Type="http://schemas.openxmlformats.org/officeDocument/2006/relationships/image"/><Relationship Id="rId4" Target="../media/image6.pn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1.png" Type="http://schemas.openxmlformats.org/officeDocument/2006/relationships/image"/><Relationship Id="rId4" Target="../media/image6.pn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4.png" Type="http://schemas.openxmlformats.org/officeDocument/2006/relationships/image"/><Relationship Id="rId8" Target="../media/image45.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 Id="rId3" Target="../media/image1.png" Type="http://schemas.openxmlformats.org/officeDocument/2006/relationships/image"/><Relationship Id="rId4" Target="../media/image6.png" Type="http://schemas.openxmlformats.org/officeDocument/2006/relationships/image"/><Relationship Id="rId5" Target="../media/image46.png" Type="http://schemas.openxmlformats.org/officeDocument/2006/relationships/image"/><Relationship Id="rId6" Target="../media/image47.svg" Type="http://schemas.openxmlformats.org/officeDocument/2006/relationships/image"/><Relationship Id="rId7" Target="../media/image41.png" Type="http://schemas.openxmlformats.org/officeDocument/2006/relationships/image"/><Relationship Id="rId8" Target="../media/image42.svg" Type="http://schemas.openxmlformats.org/officeDocument/2006/relationships/image"/><Relationship Id="rId9" Target="../media/image48.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0.png" Type="http://schemas.openxmlformats.org/officeDocument/2006/relationships/image"/><Relationship Id="rId2" Target="../notesSlides/notesSlide24.xml" Type="http://schemas.openxmlformats.org/officeDocument/2006/relationships/notesSlide"/><Relationship Id="rId3" Target="../media/image1.png" Type="http://schemas.openxmlformats.org/officeDocument/2006/relationships/image"/><Relationship Id="rId4" Target="../media/image6.png" Type="http://schemas.openxmlformats.org/officeDocument/2006/relationships/image"/><Relationship Id="rId5" Target="../media/image46.png" Type="http://schemas.openxmlformats.org/officeDocument/2006/relationships/image"/><Relationship Id="rId6" Target="../media/image47.svg" Type="http://schemas.openxmlformats.org/officeDocument/2006/relationships/image"/><Relationship Id="rId7" Target="../media/image41.png" Type="http://schemas.openxmlformats.org/officeDocument/2006/relationships/image"/><Relationship Id="rId8" Target="../media/image42.svg" Type="http://schemas.openxmlformats.org/officeDocument/2006/relationships/image"/><Relationship Id="rId9" Target="../media/image4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6.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5.xml" Type="http://schemas.openxmlformats.org/officeDocument/2006/relationships/notesSlide"/><Relationship Id="rId3" Target="../media/image1.png" Type="http://schemas.openxmlformats.org/officeDocument/2006/relationships/image"/><Relationship Id="rId4" Target="../media/image6.png" Type="http://schemas.openxmlformats.org/officeDocument/2006/relationships/image"/><Relationship Id="rId5" Target="../media/image46.png" Type="http://schemas.openxmlformats.org/officeDocument/2006/relationships/image"/><Relationship Id="rId6" Target="../media/image47.svg" Type="http://schemas.openxmlformats.org/officeDocument/2006/relationships/image"/><Relationship Id="rId7" Target="../media/image41.png" Type="http://schemas.openxmlformats.org/officeDocument/2006/relationships/image"/><Relationship Id="rId8" Target="../media/image42.svg" Type="http://schemas.openxmlformats.org/officeDocument/2006/relationships/image"/><Relationship Id="rId9" Target="../media/image51.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5.png" Type="http://schemas.openxmlformats.org/officeDocument/2006/relationships/image"/><Relationship Id="rId2" Target="../notesSlides/notesSlide26.xml" Type="http://schemas.openxmlformats.org/officeDocument/2006/relationships/notesSlide"/><Relationship Id="rId3" Target="../media/image1.png" Type="http://schemas.openxmlformats.org/officeDocument/2006/relationships/image"/><Relationship Id="rId4" Target="../media/image6.png" Type="http://schemas.openxmlformats.org/officeDocument/2006/relationships/image"/><Relationship Id="rId5" Target="../media/image46.png" Type="http://schemas.openxmlformats.org/officeDocument/2006/relationships/image"/><Relationship Id="rId6" Target="../media/image47.svg" Type="http://schemas.openxmlformats.org/officeDocument/2006/relationships/image"/><Relationship Id="rId7" Target="../media/image52.pn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7.xml" Type="http://schemas.openxmlformats.org/officeDocument/2006/relationships/notesSlide"/><Relationship Id="rId3" Target="../media/image1.png" Type="http://schemas.openxmlformats.org/officeDocument/2006/relationships/image"/><Relationship Id="rId4" Target="../media/image6.pn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56.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8.png" Type="http://schemas.openxmlformats.org/officeDocument/2006/relationships/image"/><Relationship Id="rId2" Target="../notesSlides/notesSlide28.xml" Type="http://schemas.openxmlformats.org/officeDocument/2006/relationships/notesSlide"/><Relationship Id="rId3" Target="../media/image1.png" Type="http://schemas.openxmlformats.org/officeDocument/2006/relationships/image"/><Relationship Id="rId4" Target="../media/image6.png" Type="http://schemas.openxmlformats.org/officeDocument/2006/relationships/image"/><Relationship Id="rId5" Target="../media/image46.png" Type="http://schemas.openxmlformats.org/officeDocument/2006/relationships/image"/><Relationship Id="rId6" Target="../media/image47.svg" Type="http://schemas.openxmlformats.org/officeDocument/2006/relationships/image"/><Relationship Id="rId7" Target="../media/image41.png" Type="http://schemas.openxmlformats.org/officeDocument/2006/relationships/image"/><Relationship Id="rId8" Target="../media/image42.svg" Type="http://schemas.openxmlformats.org/officeDocument/2006/relationships/image"/><Relationship Id="rId9" Target="../media/image57.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9.xml" Type="http://schemas.openxmlformats.org/officeDocument/2006/relationships/notesSlide"/><Relationship Id="rId3" Target="../media/image6.png" Type="http://schemas.openxmlformats.org/officeDocument/2006/relationships/image"/><Relationship Id="rId4" Target="../media/image59.png" Type="http://schemas.openxmlformats.org/officeDocument/2006/relationships/image"/><Relationship Id="rId5" Target="../media/image60.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0.xml" Type="http://schemas.openxmlformats.org/officeDocument/2006/relationships/notesSlide"/><Relationship Id="rId3" Target="../media/image1.png" Type="http://schemas.openxmlformats.org/officeDocument/2006/relationships/image"/><Relationship Id="rId4" Target="../media/image6.pn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61.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1.xml" Type="http://schemas.openxmlformats.org/officeDocument/2006/relationships/notesSlide"/><Relationship Id="rId3"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7.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3.png" Type="http://schemas.openxmlformats.org/officeDocument/2006/relationships/image"/><Relationship Id="rId4" Target="../media/image2.png" Type="http://schemas.openxmlformats.org/officeDocument/2006/relationships/image"/><Relationship Id="rId5"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3.png" Type="http://schemas.openxmlformats.org/officeDocument/2006/relationships/image"/><Relationship Id="rId4" Target="../media/image2.png" Type="http://schemas.openxmlformats.org/officeDocument/2006/relationships/image"/><Relationship Id="rId5" Target="../media/image1.pn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3.png" Type="http://schemas.openxmlformats.org/officeDocument/2006/relationships/image"/><Relationship Id="rId4" Target="../media/image2.png" Type="http://schemas.openxmlformats.org/officeDocument/2006/relationships/image"/><Relationship Id="rId5" Target="../media/image1.pn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3.png" Type="http://schemas.openxmlformats.org/officeDocument/2006/relationships/image"/><Relationship Id="rId4" Target="../media/image2.png" Type="http://schemas.openxmlformats.org/officeDocument/2006/relationships/image"/><Relationship Id="rId5" Target="../media/image1.png" Type="http://schemas.openxmlformats.org/officeDocument/2006/relationships/image"/><Relationship Id="rId6"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3.png" Type="http://schemas.openxmlformats.org/officeDocument/2006/relationships/image"/><Relationship Id="rId4" Target="../media/image2.png" Type="http://schemas.openxmlformats.org/officeDocument/2006/relationships/image"/><Relationship Id="rId5" Target="../media/image1.pn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5.png" Type="http://schemas.openxmlformats.org/officeDocument/2006/relationships/image"/><Relationship Id="rId9"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11224"/>
        </a:solidFill>
      </p:bgPr>
    </p:bg>
    <p:spTree>
      <p:nvGrpSpPr>
        <p:cNvPr id="1" name=""/>
        <p:cNvGrpSpPr/>
        <p:nvPr/>
      </p:nvGrpSpPr>
      <p:grpSpPr>
        <a:xfrm>
          <a:off x="0" y="0"/>
          <a:ext cx="0" cy="0"/>
          <a:chOff x="0" y="0"/>
          <a:chExt cx="0" cy="0"/>
        </a:xfrm>
      </p:grpSpPr>
      <p:sp>
        <p:nvSpPr>
          <p:cNvPr name="Freeform 2" id="2"/>
          <p:cNvSpPr/>
          <p:nvPr/>
        </p:nvSpPr>
        <p:spPr>
          <a:xfrm flipH="false" flipV="false" rot="0">
            <a:off x="9649400" y="-4032008"/>
            <a:ext cx="18288006" cy="6741916"/>
          </a:xfrm>
          <a:custGeom>
            <a:avLst/>
            <a:gdLst/>
            <a:ahLst/>
            <a:cxnLst/>
            <a:rect r="r" b="b" t="t" l="l"/>
            <a:pathLst>
              <a:path h="6741916" w="18288006">
                <a:moveTo>
                  <a:pt x="0" y="0"/>
                </a:moveTo>
                <a:lnTo>
                  <a:pt x="18288006" y="0"/>
                </a:lnTo>
                <a:lnTo>
                  <a:pt x="18288006" y="6741916"/>
                </a:lnTo>
                <a:lnTo>
                  <a:pt x="0" y="6741916"/>
                </a:lnTo>
                <a:lnTo>
                  <a:pt x="0" y="0"/>
                </a:lnTo>
                <a:close/>
              </a:path>
            </a:pathLst>
          </a:custGeom>
          <a:blipFill>
            <a:blip r:embed="rId3"/>
            <a:stretch>
              <a:fillRect l="0" t="0" r="0" b="0"/>
            </a:stretch>
          </a:blipFill>
        </p:spPr>
      </p:sp>
      <p:sp>
        <p:nvSpPr>
          <p:cNvPr name="Freeform 3" id="3"/>
          <p:cNvSpPr/>
          <p:nvPr/>
        </p:nvSpPr>
        <p:spPr>
          <a:xfrm flipH="false" flipV="false" rot="0">
            <a:off x="-2028398" y="-1616182"/>
            <a:ext cx="18288006" cy="6304362"/>
          </a:xfrm>
          <a:custGeom>
            <a:avLst/>
            <a:gdLst/>
            <a:ahLst/>
            <a:cxnLst/>
            <a:rect r="r" b="b" t="t" l="l"/>
            <a:pathLst>
              <a:path h="6304362" w="18288006">
                <a:moveTo>
                  <a:pt x="0" y="0"/>
                </a:moveTo>
                <a:lnTo>
                  <a:pt x="18288006" y="0"/>
                </a:lnTo>
                <a:lnTo>
                  <a:pt x="18288006" y="6304362"/>
                </a:lnTo>
                <a:lnTo>
                  <a:pt x="0" y="6304362"/>
                </a:lnTo>
                <a:lnTo>
                  <a:pt x="0" y="0"/>
                </a:lnTo>
                <a:close/>
              </a:path>
            </a:pathLst>
          </a:custGeom>
          <a:blipFill>
            <a:blip r:embed="rId4"/>
            <a:stretch>
              <a:fillRect l="0" t="0" r="0" b="0"/>
            </a:stretch>
          </a:blipFill>
        </p:spPr>
      </p:sp>
      <p:sp>
        <p:nvSpPr>
          <p:cNvPr name="Freeform 4" id="4"/>
          <p:cNvSpPr/>
          <p:nvPr/>
        </p:nvSpPr>
        <p:spPr>
          <a:xfrm flipH="false" flipV="false" rot="0">
            <a:off x="10" y="7218104"/>
            <a:ext cx="20943994" cy="4755348"/>
          </a:xfrm>
          <a:custGeom>
            <a:avLst/>
            <a:gdLst/>
            <a:ahLst/>
            <a:cxnLst/>
            <a:rect r="r" b="b" t="t" l="l"/>
            <a:pathLst>
              <a:path h="4755348" w="20943994">
                <a:moveTo>
                  <a:pt x="0" y="0"/>
                </a:moveTo>
                <a:lnTo>
                  <a:pt x="20943994" y="0"/>
                </a:lnTo>
                <a:lnTo>
                  <a:pt x="20943994" y="4755348"/>
                </a:lnTo>
                <a:lnTo>
                  <a:pt x="0" y="4755348"/>
                </a:lnTo>
                <a:lnTo>
                  <a:pt x="0" y="0"/>
                </a:lnTo>
                <a:close/>
              </a:path>
            </a:pathLst>
          </a:custGeom>
          <a:blipFill>
            <a:blip r:embed="rId5"/>
            <a:stretch>
              <a:fillRect l="0" t="0" r="0" b="0"/>
            </a:stretch>
          </a:blipFill>
        </p:spPr>
      </p:sp>
      <p:sp>
        <p:nvSpPr>
          <p:cNvPr name="TextBox 5" id="5"/>
          <p:cNvSpPr txBox="true"/>
          <p:nvPr/>
        </p:nvSpPr>
        <p:spPr>
          <a:xfrm rot="0">
            <a:off x="682937" y="1317145"/>
            <a:ext cx="17269673" cy="4552950"/>
          </a:xfrm>
          <a:prstGeom prst="rect">
            <a:avLst/>
          </a:prstGeom>
        </p:spPr>
        <p:txBody>
          <a:bodyPr anchor="t" rtlCol="false" tIns="0" lIns="0" bIns="0" rIns="0">
            <a:spAutoFit/>
          </a:bodyPr>
          <a:lstStyle/>
          <a:p>
            <a:pPr algn="ctr">
              <a:lnSpc>
                <a:spcPts val="11999"/>
              </a:lnSpc>
            </a:pPr>
            <a:r>
              <a:rPr lang="en-US" sz="9999" b="true">
                <a:solidFill>
                  <a:srgbClr val="EBEAF3"/>
                </a:solidFill>
                <a:latin typeface="Roboto Bold"/>
                <a:ea typeface="Roboto Bold"/>
                <a:cs typeface="Roboto Bold"/>
                <a:sym typeface="Roboto Bold"/>
              </a:rPr>
              <a:t>DỰ  ĐOÁN</a:t>
            </a:r>
          </a:p>
          <a:p>
            <a:pPr algn="ctr">
              <a:lnSpc>
                <a:spcPts val="11999"/>
              </a:lnSpc>
            </a:pPr>
            <a:r>
              <a:rPr lang="en-US" b="true" sz="9999">
                <a:solidFill>
                  <a:srgbClr val="47EBEB"/>
                </a:solidFill>
                <a:latin typeface="Roboto Bold"/>
                <a:ea typeface="Roboto Bold"/>
                <a:cs typeface="Roboto Bold"/>
                <a:sym typeface="Roboto Bold"/>
              </a:rPr>
              <a:t>ĐIỂM THI CUỐI KỲ CỦA SINH VIÊN</a:t>
            </a:r>
          </a:p>
        </p:txBody>
      </p:sp>
      <p:sp>
        <p:nvSpPr>
          <p:cNvPr name="TextBox 6" id="6"/>
          <p:cNvSpPr txBox="true"/>
          <p:nvPr/>
        </p:nvSpPr>
        <p:spPr>
          <a:xfrm rot="0">
            <a:off x="663887" y="6332673"/>
            <a:ext cx="8296971" cy="2771775"/>
          </a:xfrm>
          <a:prstGeom prst="rect">
            <a:avLst/>
          </a:prstGeom>
        </p:spPr>
        <p:txBody>
          <a:bodyPr anchor="t" rtlCol="false" tIns="0" lIns="0" bIns="0" rIns="0">
            <a:spAutoFit/>
          </a:bodyPr>
          <a:lstStyle/>
          <a:p>
            <a:pPr algn="l">
              <a:lnSpc>
                <a:spcPts val="4377"/>
              </a:lnSpc>
            </a:pPr>
            <a:r>
              <a:rPr lang="en-US" sz="3647" i="true" b="true">
                <a:solidFill>
                  <a:srgbClr val="FFFFFF"/>
                </a:solidFill>
                <a:latin typeface="Roboto Bold Italics"/>
                <a:ea typeface="Roboto Bold Italics"/>
                <a:cs typeface="Roboto Bold Italics"/>
                <a:sym typeface="Roboto Bold Italics"/>
              </a:rPr>
              <a:t>Thành Viên:</a:t>
            </a:r>
          </a:p>
          <a:p>
            <a:pPr algn="l" marL="787576" indent="-393788" lvl="1">
              <a:lnSpc>
                <a:spcPts val="4377"/>
              </a:lnSpc>
              <a:buFont typeface="Arial"/>
              <a:buChar char="•"/>
            </a:pPr>
            <a:r>
              <a:rPr lang="en-US" sz="3647" i="true">
                <a:solidFill>
                  <a:srgbClr val="FFFFFF"/>
                </a:solidFill>
                <a:latin typeface="Roboto Italics"/>
                <a:ea typeface="Roboto Italics"/>
                <a:cs typeface="Roboto Italics"/>
                <a:sym typeface="Roboto Italics"/>
              </a:rPr>
              <a:t>Nguyễn Quốc Huy (Trưởng nhóm)</a:t>
            </a:r>
          </a:p>
          <a:p>
            <a:pPr algn="l" marL="787576" indent="-393788" lvl="1">
              <a:lnSpc>
                <a:spcPts val="4377"/>
              </a:lnSpc>
              <a:buFont typeface="Arial"/>
              <a:buChar char="•"/>
            </a:pPr>
            <a:r>
              <a:rPr lang="en-US" sz="3647" i="true">
                <a:solidFill>
                  <a:srgbClr val="FFFFFF"/>
                </a:solidFill>
                <a:latin typeface="Roboto Italics"/>
                <a:ea typeface="Roboto Italics"/>
                <a:cs typeface="Roboto Italics"/>
                <a:sym typeface="Roboto Italics"/>
              </a:rPr>
              <a:t>Nguyễn Thị Thanh Thủy</a:t>
            </a:r>
          </a:p>
          <a:p>
            <a:pPr algn="l" marL="787576" indent="-393788" lvl="1">
              <a:lnSpc>
                <a:spcPts val="4377"/>
              </a:lnSpc>
              <a:buFont typeface="Arial"/>
              <a:buChar char="•"/>
            </a:pPr>
            <a:r>
              <a:rPr lang="en-US" sz="3647" i="true">
                <a:solidFill>
                  <a:srgbClr val="FFFFFF"/>
                </a:solidFill>
                <a:latin typeface="Roboto Italics"/>
                <a:ea typeface="Roboto Italics"/>
                <a:cs typeface="Roboto Italics"/>
                <a:sym typeface="Roboto Italics"/>
              </a:rPr>
              <a:t>Đỗ Phương Quỳnh</a:t>
            </a:r>
          </a:p>
          <a:p>
            <a:pPr algn="l" marL="787576" indent="-393788" lvl="1">
              <a:lnSpc>
                <a:spcPts val="4377"/>
              </a:lnSpc>
              <a:buFont typeface="Arial"/>
              <a:buChar char="•"/>
            </a:pPr>
            <a:r>
              <a:rPr lang="en-US" sz="3647" i="true">
                <a:solidFill>
                  <a:srgbClr val="FFFFFF"/>
                </a:solidFill>
                <a:latin typeface="Roboto Italics"/>
                <a:ea typeface="Roboto Italics"/>
                <a:cs typeface="Roboto Italics"/>
                <a:sym typeface="Roboto Italics"/>
              </a:rPr>
              <a:t>Ngô Chúc Ngọc</a:t>
            </a:r>
          </a:p>
        </p:txBody>
      </p:sp>
      <p:sp>
        <p:nvSpPr>
          <p:cNvPr name="TextBox 7" id="7"/>
          <p:cNvSpPr txBox="true"/>
          <p:nvPr/>
        </p:nvSpPr>
        <p:spPr>
          <a:xfrm rot="0">
            <a:off x="1454920" y="838322"/>
            <a:ext cx="4316551" cy="481549"/>
          </a:xfrm>
          <a:prstGeom prst="rect">
            <a:avLst/>
          </a:prstGeom>
        </p:spPr>
        <p:txBody>
          <a:bodyPr anchor="t" rtlCol="false" tIns="0" lIns="0" bIns="0" rIns="0">
            <a:spAutoFit/>
          </a:bodyPr>
          <a:lstStyle/>
          <a:p>
            <a:pPr algn="l">
              <a:lnSpc>
                <a:spcPts val="3578"/>
              </a:lnSpc>
            </a:pPr>
            <a:r>
              <a:rPr lang="en-US" sz="3766" b="true">
                <a:solidFill>
                  <a:srgbClr val="FFFFFF"/>
                </a:solidFill>
                <a:latin typeface="Roboto Bold"/>
                <a:ea typeface="Roboto Bold"/>
                <a:cs typeface="Roboto Bold"/>
                <a:sym typeface="Roboto Bold"/>
              </a:rPr>
              <a:t>Nhóm 3 - 64KTPM2</a:t>
            </a:r>
          </a:p>
        </p:txBody>
      </p:sp>
      <p:sp>
        <p:nvSpPr>
          <p:cNvPr name="Freeform 8" id="8"/>
          <p:cNvSpPr/>
          <p:nvPr/>
        </p:nvSpPr>
        <p:spPr>
          <a:xfrm flipH="false" flipV="false" rot="0">
            <a:off x="517946" y="730730"/>
            <a:ext cx="658167" cy="595940"/>
          </a:xfrm>
          <a:custGeom>
            <a:avLst/>
            <a:gdLst/>
            <a:ahLst/>
            <a:cxnLst/>
            <a:rect r="r" b="b" t="t" l="l"/>
            <a:pathLst>
              <a:path h="595940" w="658167">
                <a:moveTo>
                  <a:pt x="0" y="0"/>
                </a:moveTo>
                <a:lnTo>
                  <a:pt x="658167" y="0"/>
                </a:lnTo>
                <a:lnTo>
                  <a:pt x="658167" y="595940"/>
                </a:lnTo>
                <a:lnTo>
                  <a:pt x="0" y="5959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11224"/>
        </a:solidFill>
      </p:bgPr>
    </p:bg>
    <p:spTree>
      <p:nvGrpSpPr>
        <p:cNvPr id="1" name=""/>
        <p:cNvGrpSpPr/>
        <p:nvPr/>
      </p:nvGrpSpPr>
      <p:grpSpPr>
        <a:xfrm>
          <a:off x="0" y="0"/>
          <a:ext cx="0" cy="0"/>
          <a:chOff x="0" y="0"/>
          <a:chExt cx="0" cy="0"/>
        </a:xfrm>
      </p:grpSpPr>
      <p:sp>
        <p:nvSpPr>
          <p:cNvPr name="Freeform 2" id="2"/>
          <p:cNvSpPr/>
          <p:nvPr/>
        </p:nvSpPr>
        <p:spPr>
          <a:xfrm flipH="false" flipV="false" rot="0">
            <a:off x="2995210" y="7402204"/>
            <a:ext cx="20943994" cy="4755348"/>
          </a:xfrm>
          <a:custGeom>
            <a:avLst/>
            <a:gdLst/>
            <a:ahLst/>
            <a:cxnLst/>
            <a:rect r="r" b="b" t="t" l="l"/>
            <a:pathLst>
              <a:path h="4755348" w="20943994">
                <a:moveTo>
                  <a:pt x="0" y="0"/>
                </a:moveTo>
                <a:lnTo>
                  <a:pt x="20943994" y="0"/>
                </a:lnTo>
                <a:lnTo>
                  <a:pt x="20943994" y="4755348"/>
                </a:lnTo>
                <a:lnTo>
                  <a:pt x="0" y="4755348"/>
                </a:lnTo>
                <a:lnTo>
                  <a:pt x="0" y="0"/>
                </a:lnTo>
                <a:close/>
              </a:path>
            </a:pathLst>
          </a:custGeom>
          <a:blipFill>
            <a:blip r:embed="rId3"/>
            <a:stretch>
              <a:fillRect l="0" t="0" r="0" b="0"/>
            </a:stretch>
          </a:blipFill>
        </p:spPr>
      </p:sp>
      <p:sp>
        <p:nvSpPr>
          <p:cNvPr name="Freeform 3" id="3"/>
          <p:cNvSpPr/>
          <p:nvPr/>
        </p:nvSpPr>
        <p:spPr>
          <a:xfrm flipH="false" flipV="false" rot="0">
            <a:off x="-2412483" y="4893339"/>
            <a:ext cx="18288006" cy="6741916"/>
          </a:xfrm>
          <a:custGeom>
            <a:avLst/>
            <a:gdLst/>
            <a:ahLst/>
            <a:cxnLst/>
            <a:rect r="r" b="b" t="t" l="l"/>
            <a:pathLst>
              <a:path h="6741916" w="18288006">
                <a:moveTo>
                  <a:pt x="0" y="0"/>
                </a:moveTo>
                <a:lnTo>
                  <a:pt x="18288006" y="0"/>
                </a:lnTo>
                <a:lnTo>
                  <a:pt x="18288006" y="6741916"/>
                </a:lnTo>
                <a:lnTo>
                  <a:pt x="0" y="6741916"/>
                </a:lnTo>
                <a:lnTo>
                  <a:pt x="0" y="0"/>
                </a:lnTo>
                <a:close/>
              </a:path>
            </a:pathLst>
          </a:custGeom>
          <a:blipFill>
            <a:blip r:embed="rId4"/>
            <a:stretch>
              <a:fillRect l="0" t="0" r="0" b="0"/>
            </a:stretch>
          </a:blipFill>
        </p:spPr>
      </p:sp>
      <p:sp>
        <p:nvSpPr>
          <p:cNvPr name="Freeform 4" id="4"/>
          <p:cNvSpPr/>
          <p:nvPr/>
        </p:nvSpPr>
        <p:spPr>
          <a:xfrm flipH="false" flipV="false" rot="0">
            <a:off x="5481097" y="1028700"/>
            <a:ext cx="12296443" cy="8904055"/>
          </a:xfrm>
          <a:custGeom>
            <a:avLst/>
            <a:gdLst/>
            <a:ahLst/>
            <a:cxnLst/>
            <a:rect r="r" b="b" t="t" l="l"/>
            <a:pathLst>
              <a:path h="8904055" w="12296443">
                <a:moveTo>
                  <a:pt x="0" y="0"/>
                </a:moveTo>
                <a:lnTo>
                  <a:pt x="12296443" y="0"/>
                </a:lnTo>
                <a:lnTo>
                  <a:pt x="12296443" y="8904055"/>
                </a:lnTo>
                <a:lnTo>
                  <a:pt x="0" y="8904055"/>
                </a:lnTo>
                <a:lnTo>
                  <a:pt x="0" y="0"/>
                </a:lnTo>
                <a:close/>
              </a:path>
            </a:pathLst>
          </a:custGeom>
          <a:blipFill>
            <a:blip r:embed="rId5"/>
            <a:stretch>
              <a:fillRect l="-4947" t="-545" r="0" b="-545"/>
            </a:stretch>
          </a:blipFill>
        </p:spPr>
      </p:sp>
      <p:sp>
        <p:nvSpPr>
          <p:cNvPr name="TextBox 5" id="5"/>
          <p:cNvSpPr txBox="true"/>
          <p:nvPr/>
        </p:nvSpPr>
        <p:spPr>
          <a:xfrm rot="0">
            <a:off x="496100" y="1019175"/>
            <a:ext cx="4035194" cy="1914525"/>
          </a:xfrm>
          <a:prstGeom prst="rect">
            <a:avLst/>
          </a:prstGeom>
        </p:spPr>
        <p:txBody>
          <a:bodyPr anchor="t" rtlCol="false" tIns="0" lIns="0" bIns="0" rIns="0">
            <a:spAutoFit/>
          </a:bodyPr>
          <a:lstStyle/>
          <a:p>
            <a:pPr algn="l">
              <a:lnSpc>
                <a:spcPts val="7549"/>
              </a:lnSpc>
            </a:pPr>
            <a:r>
              <a:rPr lang="en-US" sz="6291" b="true">
                <a:solidFill>
                  <a:srgbClr val="EDEAF3"/>
                </a:solidFill>
                <a:latin typeface="Roboto Bold"/>
                <a:ea typeface="Roboto Bold"/>
                <a:cs typeface="Roboto Bold"/>
                <a:sym typeface="Roboto Bold"/>
              </a:rPr>
              <a:t>Xác định nhiễu</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11224"/>
        </a:solidFill>
      </p:bgPr>
    </p:bg>
    <p:spTree>
      <p:nvGrpSpPr>
        <p:cNvPr id="1" name=""/>
        <p:cNvGrpSpPr/>
        <p:nvPr/>
      </p:nvGrpSpPr>
      <p:grpSpPr>
        <a:xfrm>
          <a:off x="0" y="0"/>
          <a:ext cx="0" cy="0"/>
          <a:chOff x="0" y="0"/>
          <a:chExt cx="0" cy="0"/>
        </a:xfrm>
      </p:grpSpPr>
      <p:sp>
        <p:nvSpPr>
          <p:cNvPr name="Freeform 2" id="2"/>
          <p:cNvSpPr/>
          <p:nvPr/>
        </p:nvSpPr>
        <p:spPr>
          <a:xfrm flipH="false" flipV="false" rot="0">
            <a:off x="2995210" y="7402204"/>
            <a:ext cx="20943994" cy="4755348"/>
          </a:xfrm>
          <a:custGeom>
            <a:avLst/>
            <a:gdLst/>
            <a:ahLst/>
            <a:cxnLst/>
            <a:rect r="r" b="b" t="t" l="l"/>
            <a:pathLst>
              <a:path h="4755348" w="20943994">
                <a:moveTo>
                  <a:pt x="0" y="0"/>
                </a:moveTo>
                <a:lnTo>
                  <a:pt x="20943994" y="0"/>
                </a:lnTo>
                <a:lnTo>
                  <a:pt x="20943994" y="4755348"/>
                </a:lnTo>
                <a:lnTo>
                  <a:pt x="0" y="4755348"/>
                </a:lnTo>
                <a:lnTo>
                  <a:pt x="0" y="0"/>
                </a:lnTo>
                <a:close/>
              </a:path>
            </a:pathLst>
          </a:custGeom>
          <a:blipFill>
            <a:blip r:embed="rId3"/>
            <a:stretch>
              <a:fillRect l="0" t="0" r="0" b="0"/>
            </a:stretch>
          </a:blipFill>
        </p:spPr>
      </p:sp>
      <p:sp>
        <p:nvSpPr>
          <p:cNvPr name="Freeform 3" id="3"/>
          <p:cNvSpPr/>
          <p:nvPr/>
        </p:nvSpPr>
        <p:spPr>
          <a:xfrm flipH="false" flipV="false" rot="0">
            <a:off x="-5294148" y="-1987382"/>
            <a:ext cx="18288006" cy="6304362"/>
          </a:xfrm>
          <a:custGeom>
            <a:avLst/>
            <a:gdLst/>
            <a:ahLst/>
            <a:cxnLst/>
            <a:rect r="r" b="b" t="t" l="l"/>
            <a:pathLst>
              <a:path h="6304362" w="18288006">
                <a:moveTo>
                  <a:pt x="0" y="0"/>
                </a:moveTo>
                <a:lnTo>
                  <a:pt x="18288006" y="0"/>
                </a:lnTo>
                <a:lnTo>
                  <a:pt x="18288006" y="6304362"/>
                </a:lnTo>
                <a:lnTo>
                  <a:pt x="0" y="6304362"/>
                </a:lnTo>
                <a:lnTo>
                  <a:pt x="0" y="0"/>
                </a:lnTo>
                <a:close/>
              </a:path>
            </a:pathLst>
          </a:custGeom>
          <a:blipFill>
            <a:blip r:embed="rId4"/>
            <a:stretch>
              <a:fillRect l="0" t="0" r="0" b="0"/>
            </a:stretch>
          </a:blipFill>
        </p:spPr>
      </p:sp>
      <p:sp>
        <p:nvSpPr>
          <p:cNvPr name="Freeform 4" id="4"/>
          <p:cNvSpPr/>
          <p:nvPr/>
        </p:nvSpPr>
        <p:spPr>
          <a:xfrm flipH="false" flipV="false" rot="0">
            <a:off x="-1685800" y="5415642"/>
            <a:ext cx="18288006" cy="6741916"/>
          </a:xfrm>
          <a:custGeom>
            <a:avLst/>
            <a:gdLst/>
            <a:ahLst/>
            <a:cxnLst/>
            <a:rect r="r" b="b" t="t" l="l"/>
            <a:pathLst>
              <a:path h="6741916" w="18288006">
                <a:moveTo>
                  <a:pt x="0" y="0"/>
                </a:moveTo>
                <a:lnTo>
                  <a:pt x="18288006" y="0"/>
                </a:lnTo>
                <a:lnTo>
                  <a:pt x="18288006" y="6741916"/>
                </a:lnTo>
                <a:lnTo>
                  <a:pt x="0" y="6741916"/>
                </a:lnTo>
                <a:lnTo>
                  <a:pt x="0" y="0"/>
                </a:lnTo>
                <a:close/>
              </a:path>
            </a:pathLst>
          </a:custGeom>
          <a:blipFill>
            <a:blip r:embed="rId5"/>
            <a:stretch>
              <a:fillRect l="0" t="0" r="0" b="0"/>
            </a:stretch>
          </a:blipFill>
        </p:spPr>
      </p:sp>
      <p:sp>
        <p:nvSpPr>
          <p:cNvPr name="TextBox 5" id="5"/>
          <p:cNvSpPr txBox="true"/>
          <p:nvPr/>
        </p:nvSpPr>
        <p:spPr>
          <a:xfrm rot="0">
            <a:off x="1644066" y="4629829"/>
            <a:ext cx="14999868" cy="3057525"/>
          </a:xfrm>
          <a:prstGeom prst="rect">
            <a:avLst/>
          </a:prstGeom>
        </p:spPr>
        <p:txBody>
          <a:bodyPr anchor="t" rtlCol="false" tIns="0" lIns="0" bIns="0" rIns="0">
            <a:spAutoFit/>
          </a:bodyPr>
          <a:lstStyle/>
          <a:p>
            <a:pPr algn="ctr">
              <a:lnSpc>
                <a:spcPts val="11999"/>
              </a:lnSpc>
            </a:pPr>
            <a:r>
              <a:rPr lang="en-US" sz="9999" b="true">
                <a:solidFill>
                  <a:srgbClr val="47EBEB"/>
                </a:solidFill>
                <a:latin typeface="Arimo Bold"/>
                <a:ea typeface="Arimo Bold"/>
                <a:cs typeface="Arimo Bold"/>
                <a:sym typeface="Arimo Bold"/>
              </a:rPr>
              <a:t>XÂY DỰNG</a:t>
            </a:r>
          </a:p>
          <a:p>
            <a:pPr algn="ctr">
              <a:lnSpc>
                <a:spcPts val="11999"/>
              </a:lnSpc>
            </a:pPr>
            <a:r>
              <a:rPr lang="en-US" b="true" sz="9999">
                <a:solidFill>
                  <a:srgbClr val="47EBEB"/>
                </a:solidFill>
                <a:latin typeface="Arimo Bold"/>
                <a:ea typeface="Arimo Bold"/>
                <a:cs typeface="Arimo Bold"/>
                <a:sym typeface="Arimo Bold"/>
              </a:rPr>
              <a:t>THUẬT TOÁN</a:t>
            </a:r>
          </a:p>
        </p:txBody>
      </p:sp>
      <p:sp>
        <p:nvSpPr>
          <p:cNvPr name="TextBox 6" id="6"/>
          <p:cNvSpPr txBox="true"/>
          <p:nvPr/>
        </p:nvSpPr>
        <p:spPr>
          <a:xfrm rot="0">
            <a:off x="7233806" y="2437746"/>
            <a:ext cx="3820387" cy="2220658"/>
          </a:xfrm>
          <a:prstGeom prst="rect">
            <a:avLst/>
          </a:prstGeom>
        </p:spPr>
        <p:txBody>
          <a:bodyPr anchor="t" rtlCol="false" tIns="0" lIns="0" bIns="0" rIns="0">
            <a:spAutoFit/>
          </a:bodyPr>
          <a:lstStyle/>
          <a:p>
            <a:pPr algn="ctr">
              <a:lnSpc>
                <a:spcPts val="17151"/>
              </a:lnSpc>
            </a:pPr>
            <a:r>
              <a:rPr lang="en-US" b="true" sz="14293">
                <a:solidFill>
                  <a:srgbClr val="47EBEB"/>
                </a:solidFill>
                <a:latin typeface="Arimo Bold"/>
                <a:ea typeface="Arimo Bold"/>
                <a:cs typeface="Arimo Bold"/>
                <a:sym typeface="Arimo Bold"/>
              </a:rPr>
              <a:t>02</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11224"/>
        </a:solidFill>
      </p:bgPr>
    </p:bg>
    <p:spTree>
      <p:nvGrpSpPr>
        <p:cNvPr id="1" name=""/>
        <p:cNvGrpSpPr/>
        <p:nvPr/>
      </p:nvGrpSpPr>
      <p:grpSpPr>
        <a:xfrm>
          <a:off x="0" y="0"/>
          <a:ext cx="0" cy="0"/>
          <a:chOff x="0" y="0"/>
          <a:chExt cx="0" cy="0"/>
        </a:xfrm>
      </p:grpSpPr>
      <p:sp>
        <p:nvSpPr>
          <p:cNvPr name="Freeform 2" id="2"/>
          <p:cNvSpPr/>
          <p:nvPr/>
        </p:nvSpPr>
        <p:spPr>
          <a:xfrm flipH="false" flipV="false" rot="0">
            <a:off x="140228" y="-625149"/>
            <a:ext cx="18288006" cy="6741916"/>
          </a:xfrm>
          <a:custGeom>
            <a:avLst/>
            <a:gdLst/>
            <a:ahLst/>
            <a:cxnLst/>
            <a:rect r="r" b="b" t="t" l="l"/>
            <a:pathLst>
              <a:path h="6741916" w="18288006">
                <a:moveTo>
                  <a:pt x="0" y="0"/>
                </a:moveTo>
                <a:lnTo>
                  <a:pt x="18288006" y="0"/>
                </a:lnTo>
                <a:lnTo>
                  <a:pt x="18288006" y="6741916"/>
                </a:lnTo>
                <a:lnTo>
                  <a:pt x="0" y="6741916"/>
                </a:lnTo>
                <a:lnTo>
                  <a:pt x="0" y="0"/>
                </a:lnTo>
                <a:close/>
              </a:path>
            </a:pathLst>
          </a:custGeom>
          <a:blipFill>
            <a:blip r:embed="rId3"/>
            <a:stretch>
              <a:fillRect l="0" t="0" r="0" b="0"/>
            </a:stretch>
          </a:blipFill>
        </p:spPr>
      </p:sp>
      <p:sp>
        <p:nvSpPr>
          <p:cNvPr name="TextBox 3" id="3"/>
          <p:cNvSpPr txBox="true"/>
          <p:nvPr/>
        </p:nvSpPr>
        <p:spPr>
          <a:xfrm rot="0">
            <a:off x="930571" y="1037004"/>
            <a:ext cx="6553627" cy="571500"/>
          </a:xfrm>
          <a:prstGeom prst="rect">
            <a:avLst/>
          </a:prstGeom>
        </p:spPr>
        <p:txBody>
          <a:bodyPr anchor="t" rtlCol="false" tIns="0" lIns="0" bIns="0" rIns="0">
            <a:spAutoFit/>
          </a:bodyPr>
          <a:lstStyle/>
          <a:p>
            <a:pPr algn="l">
              <a:lnSpc>
                <a:spcPts val="4559"/>
              </a:lnSpc>
            </a:pPr>
            <a:r>
              <a:rPr lang="en-US" b="true" sz="3799">
                <a:solidFill>
                  <a:srgbClr val="EBEAF3"/>
                </a:solidFill>
                <a:latin typeface="Roboto Bold"/>
                <a:ea typeface="Roboto Bold"/>
                <a:cs typeface="Roboto Bold"/>
                <a:sym typeface="Roboto Bold"/>
              </a:rPr>
              <a:t>2.1 RIDGE-REGRESSION</a:t>
            </a:r>
          </a:p>
        </p:txBody>
      </p:sp>
      <p:sp>
        <p:nvSpPr>
          <p:cNvPr name="TextBox 4" id="4"/>
          <p:cNvSpPr txBox="true"/>
          <p:nvPr/>
        </p:nvSpPr>
        <p:spPr>
          <a:xfrm rot="0">
            <a:off x="1213769" y="2227629"/>
            <a:ext cx="16252196" cy="2114550"/>
          </a:xfrm>
          <a:prstGeom prst="rect">
            <a:avLst/>
          </a:prstGeom>
        </p:spPr>
        <p:txBody>
          <a:bodyPr anchor="t" rtlCol="false" tIns="0" lIns="0" bIns="0" rIns="0">
            <a:spAutoFit/>
          </a:bodyPr>
          <a:lstStyle/>
          <a:p>
            <a:pPr algn="l" marL="603091" indent="-301546" lvl="1">
              <a:lnSpc>
                <a:spcPts val="3352"/>
              </a:lnSpc>
              <a:buFont typeface="Arial"/>
              <a:buChar char="•"/>
            </a:pPr>
            <a:r>
              <a:rPr lang="en-US" sz="2793">
                <a:solidFill>
                  <a:srgbClr val="EBEAF3"/>
                </a:solidFill>
                <a:latin typeface="Roboto"/>
                <a:ea typeface="Roboto"/>
                <a:cs typeface="Roboto"/>
                <a:sym typeface="Roboto"/>
              </a:rPr>
              <a:t>P</a:t>
            </a:r>
            <a:r>
              <a:rPr lang="en-US" sz="2793">
                <a:solidFill>
                  <a:srgbClr val="EBEAF3"/>
                </a:solidFill>
                <a:latin typeface="Roboto"/>
                <a:ea typeface="Roboto"/>
                <a:cs typeface="Roboto"/>
                <a:sym typeface="Roboto"/>
              </a:rPr>
              <a:t>hương pháp được sử dụng để giải quyết vấn đề đa cộng tuyến, nơi mà các biến độc lập có thể tương quan với nhau. </a:t>
            </a:r>
          </a:p>
          <a:p>
            <a:pPr algn="l">
              <a:lnSpc>
                <a:spcPts val="3352"/>
              </a:lnSpc>
            </a:pPr>
          </a:p>
          <a:p>
            <a:pPr algn="l" marL="603091" indent="-301546" lvl="1">
              <a:lnSpc>
                <a:spcPts val="3352"/>
              </a:lnSpc>
              <a:buFont typeface="Arial"/>
              <a:buChar char="•"/>
            </a:pPr>
            <a:r>
              <a:rPr lang="en-US" sz="2793">
                <a:solidFill>
                  <a:srgbClr val="EBEAF3"/>
                </a:solidFill>
                <a:latin typeface="Roboto"/>
                <a:ea typeface="Roboto"/>
                <a:cs typeface="Roboto"/>
                <a:sym typeface="Roboto"/>
              </a:rPr>
              <a:t>Phương pháp này sử dụng một kỹ thuật gọi là "regularization" (lamda) để giảm thiểu overfitting và cải thiện độ chính xác của mô hình.</a:t>
            </a:r>
          </a:p>
        </p:txBody>
      </p:sp>
      <p:sp>
        <p:nvSpPr>
          <p:cNvPr name="TextBox 5" id="5"/>
          <p:cNvSpPr txBox="true"/>
          <p:nvPr/>
        </p:nvSpPr>
        <p:spPr>
          <a:xfrm rot="0">
            <a:off x="594437" y="4973612"/>
            <a:ext cx="6484749" cy="457200"/>
          </a:xfrm>
          <a:prstGeom prst="rect">
            <a:avLst/>
          </a:prstGeom>
        </p:spPr>
        <p:txBody>
          <a:bodyPr anchor="t" rtlCol="false" tIns="0" lIns="0" bIns="0" rIns="0">
            <a:spAutoFit/>
          </a:bodyPr>
          <a:lstStyle/>
          <a:p>
            <a:pPr algn="ctr">
              <a:lnSpc>
                <a:spcPts val="3555"/>
              </a:lnSpc>
            </a:pPr>
            <a:r>
              <a:rPr lang="en-US" b="true" sz="2963">
                <a:solidFill>
                  <a:srgbClr val="EBEAF3"/>
                </a:solidFill>
                <a:latin typeface="Roboto Bold"/>
                <a:ea typeface="Roboto Bold"/>
                <a:cs typeface="Roboto Bold"/>
                <a:sym typeface="Roboto Bold"/>
              </a:rPr>
              <a:t>CÁCH THỨC HOẠT ĐỘNG  </a:t>
            </a:r>
          </a:p>
        </p:txBody>
      </p:sp>
      <p:sp>
        <p:nvSpPr>
          <p:cNvPr name="Freeform 6" id="6"/>
          <p:cNvSpPr/>
          <p:nvPr/>
        </p:nvSpPr>
        <p:spPr>
          <a:xfrm flipH="false" flipV="false" rot="0">
            <a:off x="1355657" y="6939528"/>
            <a:ext cx="8645440" cy="1811514"/>
          </a:xfrm>
          <a:custGeom>
            <a:avLst/>
            <a:gdLst/>
            <a:ahLst/>
            <a:cxnLst/>
            <a:rect r="r" b="b" t="t" l="l"/>
            <a:pathLst>
              <a:path h="1811514" w="8645440">
                <a:moveTo>
                  <a:pt x="0" y="0"/>
                </a:moveTo>
                <a:lnTo>
                  <a:pt x="8645440" y="0"/>
                </a:lnTo>
                <a:lnTo>
                  <a:pt x="8645440" y="1811514"/>
                </a:lnTo>
                <a:lnTo>
                  <a:pt x="0" y="1811514"/>
                </a:lnTo>
                <a:lnTo>
                  <a:pt x="0" y="0"/>
                </a:lnTo>
                <a:close/>
              </a:path>
            </a:pathLst>
          </a:custGeom>
          <a:blipFill>
            <a:blip r:embed="rId4"/>
            <a:stretch>
              <a:fillRect l="0" t="-12668" r="0" b="-36631"/>
            </a:stretch>
          </a:blipFill>
        </p:spPr>
      </p:sp>
      <p:sp>
        <p:nvSpPr>
          <p:cNvPr name="Freeform 7" id="7"/>
          <p:cNvSpPr/>
          <p:nvPr/>
        </p:nvSpPr>
        <p:spPr>
          <a:xfrm flipH="false" flipV="false" rot="0">
            <a:off x="140228" y="2745809"/>
            <a:ext cx="1097308" cy="1097240"/>
          </a:xfrm>
          <a:custGeom>
            <a:avLst/>
            <a:gdLst/>
            <a:ahLst/>
            <a:cxnLst/>
            <a:rect r="r" b="b" t="t" l="l"/>
            <a:pathLst>
              <a:path h="1097240" w="1097308">
                <a:moveTo>
                  <a:pt x="0" y="0"/>
                </a:moveTo>
                <a:lnTo>
                  <a:pt x="1097308" y="0"/>
                </a:lnTo>
                <a:lnTo>
                  <a:pt x="1097308" y="1097240"/>
                </a:lnTo>
                <a:lnTo>
                  <a:pt x="0" y="10972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8" id="8"/>
          <p:cNvSpPr/>
          <p:nvPr/>
        </p:nvSpPr>
        <p:spPr>
          <a:xfrm>
            <a:off x="8660971" y="4965872"/>
            <a:ext cx="819626" cy="338867"/>
          </a:xfrm>
          <a:prstGeom prst="line">
            <a:avLst/>
          </a:prstGeom>
          <a:ln cap="rnd" w="9525">
            <a:solidFill>
              <a:srgbClr val="435D74"/>
            </a:solidFill>
            <a:prstDash val="solid"/>
            <a:headEnd type="none" len="sm" w="sm"/>
            <a:tailEnd type="none" len="sm" w="sm"/>
          </a:ln>
        </p:spPr>
      </p:sp>
      <p:sp>
        <p:nvSpPr>
          <p:cNvPr name="AutoShape 9" id="9"/>
          <p:cNvSpPr/>
          <p:nvPr/>
        </p:nvSpPr>
        <p:spPr>
          <a:xfrm flipH="true">
            <a:off x="9467727" y="4965925"/>
            <a:ext cx="949767" cy="338867"/>
          </a:xfrm>
          <a:prstGeom prst="line">
            <a:avLst/>
          </a:prstGeom>
          <a:ln cap="rnd" w="9525">
            <a:solidFill>
              <a:srgbClr val="435D74"/>
            </a:solidFill>
            <a:prstDash val="solid"/>
            <a:headEnd type="none" len="sm" w="sm"/>
            <a:tailEnd type="none" len="sm" w="sm"/>
          </a:ln>
        </p:spPr>
      </p:sp>
      <p:sp>
        <p:nvSpPr>
          <p:cNvPr name="AutoShape 10" id="10"/>
          <p:cNvSpPr/>
          <p:nvPr/>
        </p:nvSpPr>
        <p:spPr>
          <a:xfrm>
            <a:off x="10404617" y="4965872"/>
            <a:ext cx="949767" cy="338867"/>
          </a:xfrm>
          <a:prstGeom prst="line">
            <a:avLst/>
          </a:prstGeom>
          <a:ln cap="rnd" w="9525">
            <a:solidFill>
              <a:srgbClr val="435D74"/>
            </a:solidFill>
            <a:prstDash val="solid"/>
            <a:headEnd type="none" len="sm" w="sm"/>
            <a:tailEnd type="none" len="sm" w="sm"/>
          </a:ln>
        </p:spPr>
      </p:sp>
      <p:sp>
        <p:nvSpPr>
          <p:cNvPr name="AutoShape 11" id="11"/>
          <p:cNvSpPr/>
          <p:nvPr/>
        </p:nvSpPr>
        <p:spPr>
          <a:xfrm flipH="true">
            <a:off x="11341501" y="4965924"/>
            <a:ext cx="819626" cy="338867"/>
          </a:xfrm>
          <a:prstGeom prst="line">
            <a:avLst/>
          </a:prstGeom>
          <a:ln cap="rnd" w="9525">
            <a:solidFill>
              <a:srgbClr val="435D74"/>
            </a:solidFill>
            <a:prstDash val="solid"/>
            <a:headEnd type="none" len="sm" w="sm"/>
            <a:tailEnd type="none" len="sm" w="sm"/>
          </a:ln>
        </p:spPr>
      </p:sp>
      <p:grpSp>
        <p:nvGrpSpPr>
          <p:cNvPr name="Group 12" id="12"/>
          <p:cNvGrpSpPr/>
          <p:nvPr/>
        </p:nvGrpSpPr>
        <p:grpSpPr>
          <a:xfrm rot="0">
            <a:off x="11744737" y="4255807"/>
            <a:ext cx="820035" cy="715684"/>
            <a:chOff x="0" y="0"/>
            <a:chExt cx="1030630" cy="899480"/>
          </a:xfrm>
        </p:grpSpPr>
        <p:sp>
          <p:nvSpPr>
            <p:cNvPr name="Freeform 13" id="13"/>
            <p:cNvSpPr/>
            <p:nvPr/>
          </p:nvSpPr>
          <p:spPr>
            <a:xfrm flipH="false" flipV="false" rot="0">
              <a:off x="0" y="0"/>
              <a:ext cx="1043428" cy="912278"/>
            </a:xfrm>
            <a:custGeom>
              <a:avLst/>
              <a:gdLst/>
              <a:ahLst/>
              <a:cxnLst/>
              <a:rect r="r" b="b" t="t" l="l"/>
              <a:pathLst>
                <a:path h="912278" w="1043428">
                  <a:moveTo>
                    <a:pt x="0" y="457058"/>
                  </a:moveTo>
                  <a:cubicBezTo>
                    <a:pt x="0" y="204655"/>
                    <a:pt x="234495" y="0"/>
                    <a:pt x="523700" y="0"/>
                  </a:cubicBezTo>
                  <a:lnTo>
                    <a:pt x="523700" y="14382"/>
                  </a:lnTo>
                  <a:lnTo>
                    <a:pt x="523700" y="0"/>
                  </a:lnTo>
                  <a:cubicBezTo>
                    <a:pt x="812741" y="0"/>
                    <a:pt x="1043428" y="204655"/>
                    <a:pt x="1043428" y="457058"/>
                  </a:cubicBezTo>
                  <a:cubicBezTo>
                    <a:pt x="1043428" y="709461"/>
                    <a:pt x="812741" y="912278"/>
                    <a:pt x="523700" y="912278"/>
                  </a:cubicBezTo>
                  <a:lnTo>
                    <a:pt x="523700" y="899578"/>
                  </a:lnTo>
                  <a:lnTo>
                    <a:pt x="523700" y="912278"/>
                  </a:lnTo>
                  <a:cubicBezTo>
                    <a:pt x="234495" y="912278"/>
                    <a:pt x="0" y="709317"/>
                    <a:pt x="0" y="457058"/>
                  </a:cubicBezTo>
                  <a:lnTo>
                    <a:pt x="16479" y="457058"/>
                  </a:lnTo>
                  <a:lnTo>
                    <a:pt x="30321" y="464824"/>
                  </a:lnTo>
                  <a:cubicBezTo>
                    <a:pt x="26366" y="470146"/>
                    <a:pt x="18786" y="472734"/>
                    <a:pt x="11865" y="470865"/>
                  </a:cubicBezTo>
                  <a:cubicBezTo>
                    <a:pt x="4944" y="468995"/>
                    <a:pt x="0" y="463386"/>
                    <a:pt x="0" y="457058"/>
                  </a:cubicBezTo>
                  <a:moveTo>
                    <a:pt x="32958" y="457058"/>
                  </a:moveTo>
                  <a:lnTo>
                    <a:pt x="16479" y="457058"/>
                  </a:lnTo>
                  <a:lnTo>
                    <a:pt x="2637" y="449292"/>
                  </a:lnTo>
                  <a:cubicBezTo>
                    <a:pt x="6592" y="443971"/>
                    <a:pt x="14172" y="441382"/>
                    <a:pt x="21093" y="443252"/>
                  </a:cubicBezTo>
                  <a:cubicBezTo>
                    <a:pt x="28014" y="445121"/>
                    <a:pt x="32958" y="450730"/>
                    <a:pt x="32958" y="457058"/>
                  </a:cubicBezTo>
                  <a:cubicBezTo>
                    <a:pt x="32958" y="693497"/>
                    <a:pt x="252622" y="885209"/>
                    <a:pt x="523700" y="885209"/>
                  </a:cubicBezTo>
                  <a:cubicBezTo>
                    <a:pt x="794779" y="885209"/>
                    <a:pt x="1014278" y="693497"/>
                    <a:pt x="1014278" y="457058"/>
                  </a:cubicBezTo>
                  <a:lnTo>
                    <a:pt x="1030728" y="457058"/>
                  </a:lnTo>
                  <a:lnTo>
                    <a:pt x="1014278" y="457058"/>
                  </a:lnTo>
                  <a:cubicBezTo>
                    <a:pt x="1014278" y="220475"/>
                    <a:pt x="794614" y="28764"/>
                    <a:pt x="523700" y="28764"/>
                  </a:cubicBezTo>
                  <a:lnTo>
                    <a:pt x="523700" y="14382"/>
                  </a:lnTo>
                  <a:lnTo>
                    <a:pt x="523700" y="28764"/>
                  </a:lnTo>
                  <a:cubicBezTo>
                    <a:pt x="252622" y="28764"/>
                    <a:pt x="32958" y="220475"/>
                    <a:pt x="32958" y="457058"/>
                  </a:cubicBezTo>
                  <a:close/>
                </a:path>
              </a:pathLst>
            </a:custGeom>
            <a:solidFill>
              <a:srgbClr val="435D74"/>
            </a:solidFill>
          </p:spPr>
        </p:sp>
      </p:grpSp>
      <p:grpSp>
        <p:nvGrpSpPr>
          <p:cNvPr name="Group 14" id="14"/>
          <p:cNvGrpSpPr/>
          <p:nvPr/>
        </p:nvGrpSpPr>
        <p:grpSpPr>
          <a:xfrm rot="0">
            <a:off x="10001097" y="4255807"/>
            <a:ext cx="820035" cy="715684"/>
            <a:chOff x="0" y="0"/>
            <a:chExt cx="1030630" cy="899480"/>
          </a:xfrm>
        </p:grpSpPr>
        <p:sp>
          <p:nvSpPr>
            <p:cNvPr name="Freeform 15" id="15"/>
            <p:cNvSpPr/>
            <p:nvPr/>
          </p:nvSpPr>
          <p:spPr>
            <a:xfrm flipH="false" flipV="false" rot="0">
              <a:off x="0" y="0"/>
              <a:ext cx="1043428" cy="912278"/>
            </a:xfrm>
            <a:custGeom>
              <a:avLst/>
              <a:gdLst/>
              <a:ahLst/>
              <a:cxnLst/>
              <a:rect r="r" b="b" t="t" l="l"/>
              <a:pathLst>
                <a:path h="912278" w="1043428">
                  <a:moveTo>
                    <a:pt x="0" y="457058"/>
                  </a:moveTo>
                  <a:cubicBezTo>
                    <a:pt x="0" y="204655"/>
                    <a:pt x="234495" y="0"/>
                    <a:pt x="523700" y="0"/>
                  </a:cubicBezTo>
                  <a:lnTo>
                    <a:pt x="523700" y="14382"/>
                  </a:lnTo>
                  <a:lnTo>
                    <a:pt x="523700" y="0"/>
                  </a:lnTo>
                  <a:cubicBezTo>
                    <a:pt x="812741" y="0"/>
                    <a:pt x="1043428" y="204655"/>
                    <a:pt x="1043428" y="457058"/>
                  </a:cubicBezTo>
                  <a:cubicBezTo>
                    <a:pt x="1043428" y="709461"/>
                    <a:pt x="812741" y="912278"/>
                    <a:pt x="523700" y="912278"/>
                  </a:cubicBezTo>
                  <a:lnTo>
                    <a:pt x="523700" y="899578"/>
                  </a:lnTo>
                  <a:lnTo>
                    <a:pt x="523700" y="912278"/>
                  </a:lnTo>
                  <a:cubicBezTo>
                    <a:pt x="234495" y="912278"/>
                    <a:pt x="0" y="709317"/>
                    <a:pt x="0" y="457058"/>
                  </a:cubicBezTo>
                  <a:lnTo>
                    <a:pt x="16479" y="457058"/>
                  </a:lnTo>
                  <a:lnTo>
                    <a:pt x="30321" y="464824"/>
                  </a:lnTo>
                  <a:cubicBezTo>
                    <a:pt x="26366" y="470146"/>
                    <a:pt x="18786" y="472734"/>
                    <a:pt x="11865" y="470865"/>
                  </a:cubicBezTo>
                  <a:cubicBezTo>
                    <a:pt x="4944" y="468995"/>
                    <a:pt x="0" y="463386"/>
                    <a:pt x="0" y="457058"/>
                  </a:cubicBezTo>
                  <a:moveTo>
                    <a:pt x="32958" y="457058"/>
                  </a:moveTo>
                  <a:lnTo>
                    <a:pt x="16479" y="457058"/>
                  </a:lnTo>
                  <a:lnTo>
                    <a:pt x="2637" y="449292"/>
                  </a:lnTo>
                  <a:cubicBezTo>
                    <a:pt x="6592" y="443971"/>
                    <a:pt x="14172" y="441382"/>
                    <a:pt x="21093" y="443252"/>
                  </a:cubicBezTo>
                  <a:cubicBezTo>
                    <a:pt x="28014" y="445121"/>
                    <a:pt x="32958" y="450730"/>
                    <a:pt x="32958" y="457058"/>
                  </a:cubicBezTo>
                  <a:cubicBezTo>
                    <a:pt x="32958" y="693497"/>
                    <a:pt x="252622" y="885209"/>
                    <a:pt x="523700" y="885209"/>
                  </a:cubicBezTo>
                  <a:cubicBezTo>
                    <a:pt x="794779" y="885209"/>
                    <a:pt x="1014278" y="693497"/>
                    <a:pt x="1014278" y="457058"/>
                  </a:cubicBezTo>
                  <a:lnTo>
                    <a:pt x="1030728" y="457058"/>
                  </a:lnTo>
                  <a:lnTo>
                    <a:pt x="1014278" y="457058"/>
                  </a:lnTo>
                  <a:cubicBezTo>
                    <a:pt x="1014278" y="220475"/>
                    <a:pt x="794614" y="28764"/>
                    <a:pt x="523700" y="28764"/>
                  </a:cubicBezTo>
                  <a:lnTo>
                    <a:pt x="523700" y="14382"/>
                  </a:lnTo>
                  <a:lnTo>
                    <a:pt x="523700" y="28764"/>
                  </a:lnTo>
                  <a:cubicBezTo>
                    <a:pt x="252622" y="28764"/>
                    <a:pt x="32958" y="220475"/>
                    <a:pt x="32958" y="457058"/>
                  </a:cubicBezTo>
                  <a:close/>
                </a:path>
              </a:pathLst>
            </a:custGeom>
            <a:solidFill>
              <a:srgbClr val="435D74"/>
            </a:solidFill>
          </p:spPr>
        </p:sp>
      </p:grpSp>
      <p:grpSp>
        <p:nvGrpSpPr>
          <p:cNvPr name="Group 16" id="16"/>
          <p:cNvGrpSpPr/>
          <p:nvPr/>
        </p:nvGrpSpPr>
        <p:grpSpPr>
          <a:xfrm rot="0">
            <a:off x="8257450" y="4255807"/>
            <a:ext cx="820035" cy="715684"/>
            <a:chOff x="0" y="0"/>
            <a:chExt cx="1030630" cy="899480"/>
          </a:xfrm>
        </p:grpSpPr>
        <p:sp>
          <p:nvSpPr>
            <p:cNvPr name="Freeform 17" id="17"/>
            <p:cNvSpPr/>
            <p:nvPr/>
          </p:nvSpPr>
          <p:spPr>
            <a:xfrm flipH="false" flipV="false" rot="0">
              <a:off x="0" y="0"/>
              <a:ext cx="1043428" cy="912278"/>
            </a:xfrm>
            <a:custGeom>
              <a:avLst/>
              <a:gdLst/>
              <a:ahLst/>
              <a:cxnLst/>
              <a:rect r="r" b="b" t="t" l="l"/>
              <a:pathLst>
                <a:path h="912278" w="1043428">
                  <a:moveTo>
                    <a:pt x="0" y="457058"/>
                  </a:moveTo>
                  <a:cubicBezTo>
                    <a:pt x="0" y="204655"/>
                    <a:pt x="234495" y="0"/>
                    <a:pt x="523700" y="0"/>
                  </a:cubicBezTo>
                  <a:lnTo>
                    <a:pt x="523700" y="14382"/>
                  </a:lnTo>
                  <a:lnTo>
                    <a:pt x="523700" y="0"/>
                  </a:lnTo>
                  <a:cubicBezTo>
                    <a:pt x="812741" y="0"/>
                    <a:pt x="1043428" y="204655"/>
                    <a:pt x="1043428" y="457058"/>
                  </a:cubicBezTo>
                  <a:cubicBezTo>
                    <a:pt x="1043428" y="709461"/>
                    <a:pt x="812741" y="912278"/>
                    <a:pt x="523700" y="912278"/>
                  </a:cubicBezTo>
                  <a:lnTo>
                    <a:pt x="523700" y="899578"/>
                  </a:lnTo>
                  <a:lnTo>
                    <a:pt x="523700" y="912278"/>
                  </a:lnTo>
                  <a:cubicBezTo>
                    <a:pt x="234495" y="912278"/>
                    <a:pt x="0" y="709317"/>
                    <a:pt x="0" y="457058"/>
                  </a:cubicBezTo>
                  <a:lnTo>
                    <a:pt x="16479" y="457058"/>
                  </a:lnTo>
                  <a:lnTo>
                    <a:pt x="30321" y="464824"/>
                  </a:lnTo>
                  <a:cubicBezTo>
                    <a:pt x="26366" y="470146"/>
                    <a:pt x="18786" y="472734"/>
                    <a:pt x="11865" y="470865"/>
                  </a:cubicBezTo>
                  <a:cubicBezTo>
                    <a:pt x="4944" y="468995"/>
                    <a:pt x="0" y="463386"/>
                    <a:pt x="0" y="457058"/>
                  </a:cubicBezTo>
                  <a:moveTo>
                    <a:pt x="32958" y="457058"/>
                  </a:moveTo>
                  <a:lnTo>
                    <a:pt x="16479" y="457058"/>
                  </a:lnTo>
                  <a:lnTo>
                    <a:pt x="2637" y="449292"/>
                  </a:lnTo>
                  <a:cubicBezTo>
                    <a:pt x="6592" y="443971"/>
                    <a:pt x="14172" y="441382"/>
                    <a:pt x="21093" y="443252"/>
                  </a:cubicBezTo>
                  <a:cubicBezTo>
                    <a:pt x="28014" y="445121"/>
                    <a:pt x="32958" y="450730"/>
                    <a:pt x="32958" y="457058"/>
                  </a:cubicBezTo>
                  <a:cubicBezTo>
                    <a:pt x="32958" y="693497"/>
                    <a:pt x="252622" y="885209"/>
                    <a:pt x="523700" y="885209"/>
                  </a:cubicBezTo>
                  <a:cubicBezTo>
                    <a:pt x="794779" y="885209"/>
                    <a:pt x="1014278" y="693497"/>
                    <a:pt x="1014278" y="457058"/>
                  </a:cubicBezTo>
                  <a:lnTo>
                    <a:pt x="1030728" y="457058"/>
                  </a:lnTo>
                  <a:lnTo>
                    <a:pt x="1014278" y="457058"/>
                  </a:lnTo>
                  <a:cubicBezTo>
                    <a:pt x="1014278" y="220475"/>
                    <a:pt x="794614" y="28764"/>
                    <a:pt x="523700" y="28764"/>
                  </a:cubicBezTo>
                  <a:lnTo>
                    <a:pt x="523700" y="14382"/>
                  </a:lnTo>
                  <a:lnTo>
                    <a:pt x="523700" y="28764"/>
                  </a:lnTo>
                  <a:cubicBezTo>
                    <a:pt x="252622" y="28764"/>
                    <a:pt x="32958" y="220475"/>
                    <a:pt x="32958" y="457058"/>
                  </a:cubicBezTo>
                  <a:close/>
                </a:path>
              </a:pathLst>
            </a:custGeom>
            <a:solidFill>
              <a:srgbClr val="435D74"/>
            </a:solidFill>
          </p:spPr>
        </p:sp>
      </p:grpSp>
      <p:grpSp>
        <p:nvGrpSpPr>
          <p:cNvPr name="Group 18" id="18"/>
          <p:cNvGrpSpPr/>
          <p:nvPr/>
        </p:nvGrpSpPr>
        <p:grpSpPr>
          <a:xfrm rot="0">
            <a:off x="10937981" y="5287729"/>
            <a:ext cx="820035" cy="715684"/>
            <a:chOff x="0" y="0"/>
            <a:chExt cx="1030630" cy="899480"/>
          </a:xfrm>
        </p:grpSpPr>
        <p:sp>
          <p:nvSpPr>
            <p:cNvPr name="Freeform 19" id="19"/>
            <p:cNvSpPr/>
            <p:nvPr/>
          </p:nvSpPr>
          <p:spPr>
            <a:xfrm flipH="false" flipV="false" rot="0">
              <a:off x="0" y="0"/>
              <a:ext cx="1043428" cy="912278"/>
            </a:xfrm>
            <a:custGeom>
              <a:avLst/>
              <a:gdLst/>
              <a:ahLst/>
              <a:cxnLst/>
              <a:rect r="r" b="b" t="t" l="l"/>
              <a:pathLst>
                <a:path h="912278" w="1043428">
                  <a:moveTo>
                    <a:pt x="0" y="457058"/>
                  </a:moveTo>
                  <a:cubicBezTo>
                    <a:pt x="0" y="204655"/>
                    <a:pt x="234495" y="0"/>
                    <a:pt x="523700" y="0"/>
                  </a:cubicBezTo>
                  <a:lnTo>
                    <a:pt x="523700" y="14382"/>
                  </a:lnTo>
                  <a:lnTo>
                    <a:pt x="523700" y="0"/>
                  </a:lnTo>
                  <a:cubicBezTo>
                    <a:pt x="812741" y="0"/>
                    <a:pt x="1043428" y="204655"/>
                    <a:pt x="1043428" y="457058"/>
                  </a:cubicBezTo>
                  <a:cubicBezTo>
                    <a:pt x="1043428" y="709461"/>
                    <a:pt x="812741" y="912278"/>
                    <a:pt x="523700" y="912278"/>
                  </a:cubicBezTo>
                  <a:lnTo>
                    <a:pt x="523700" y="899578"/>
                  </a:lnTo>
                  <a:lnTo>
                    <a:pt x="523700" y="912278"/>
                  </a:lnTo>
                  <a:cubicBezTo>
                    <a:pt x="234495" y="912278"/>
                    <a:pt x="0" y="709317"/>
                    <a:pt x="0" y="457058"/>
                  </a:cubicBezTo>
                  <a:lnTo>
                    <a:pt x="16479" y="457058"/>
                  </a:lnTo>
                  <a:lnTo>
                    <a:pt x="30321" y="464824"/>
                  </a:lnTo>
                  <a:cubicBezTo>
                    <a:pt x="26366" y="470146"/>
                    <a:pt x="18786" y="472734"/>
                    <a:pt x="11865" y="470865"/>
                  </a:cubicBezTo>
                  <a:cubicBezTo>
                    <a:pt x="4944" y="468995"/>
                    <a:pt x="0" y="463386"/>
                    <a:pt x="0" y="457058"/>
                  </a:cubicBezTo>
                  <a:moveTo>
                    <a:pt x="32958" y="457058"/>
                  </a:moveTo>
                  <a:lnTo>
                    <a:pt x="16479" y="457058"/>
                  </a:lnTo>
                  <a:lnTo>
                    <a:pt x="2637" y="449292"/>
                  </a:lnTo>
                  <a:cubicBezTo>
                    <a:pt x="6592" y="443971"/>
                    <a:pt x="14172" y="441382"/>
                    <a:pt x="21093" y="443252"/>
                  </a:cubicBezTo>
                  <a:cubicBezTo>
                    <a:pt x="28014" y="445121"/>
                    <a:pt x="32958" y="450730"/>
                    <a:pt x="32958" y="457058"/>
                  </a:cubicBezTo>
                  <a:cubicBezTo>
                    <a:pt x="32958" y="693497"/>
                    <a:pt x="252622" y="885209"/>
                    <a:pt x="523700" y="885209"/>
                  </a:cubicBezTo>
                  <a:cubicBezTo>
                    <a:pt x="794779" y="885209"/>
                    <a:pt x="1014278" y="693497"/>
                    <a:pt x="1014278" y="457058"/>
                  </a:cubicBezTo>
                  <a:lnTo>
                    <a:pt x="1030728" y="457058"/>
                  </a:lnTo>
                  <a:lnTo>
                    <a:pt x="1014278" y="457058"/>
                  </a:lnTo>
                  <a:cubicBezTo>
                    <a:pt x="1014278" y="220475"/>
                    <a:pt x="794614" y="28764"/>
                    <a:pt x="523700" y="28764"/>
                  </a:cubicBezTo>
                  <a:lnTo>
                    <a:pt x="523700" y="14382"/>
                  </a:lnTo>
                  <a:lnTo>
                    <a:pt x="523700" y="28764"/>
                  </a:lnTo>
                  <a:cubicBezTo>
                    <a:pt x="252622" y="28764"/>
                    <a:pt x="32958" y="220475"/>
                    <a:pt x="32958" y="457058"/>
                  </a:cubicBezTo>
                  <a:close/>
                </a:path>
              </a:pathLst>
            </a:custGeom>
            <a:solidFill>
              <a:srgbClr val="435D74"/>
            </a:solidFill>
          </p:spPr>
        </p:sp>
      </p:grpSp>
      <p:grpSp>
        <p:nvGrpSpPr>
          <p:cNvPr name="Group 20" id="20"/>
          <p:cNvGrpSpPr/>
          <p:nvPr/>
        </p:nvGrpSpPr>
        <p:grpSpPr>
          <a:xfrm rot="0">
            <a:off x="9064206" y="5287730"/>
            <a:ext cx="820035" cy="715684"/>
            <a:chOff x="0" y="0"/>
            <a:chExt cx="1030630" cy="899480"/>
          </a:xfrm>
        </p:grpSpPr>
        <p:sp>
          <p:nvSpPr>
            <p:cNvPr name="Freeform 21" id="21"/>
            <p:cNvSpPr/>
            <p:nvPr/>
          </p:nvSpPr>
          <p:spPr>
            <a:xfrm flipH="false" flipV="false" rot="0">
              <a:off x="0" y="0"/>
              <a:ext cx="1043428" cy="912278"/>
            </a:xfrm>
            <a:custGeom>
              <a:avLst/>
              <a:gdLst/>
              <a:ahLst/>
              <a:cxnLst/>
              <a:rect r="r" b="b" t="t" l="l"/>
              <a:pathLst>
                <a:path h="912278" w="1043428">
                  <a:moveTo>
                    <a:pt x="0" y="457058"/>
                  </a:moveTo>
                  <a:cubicBezTo>
                    <a:pt x="0" y="204655"/>
                    <a:pt x="234495" y="0"/>
                    <a:pt x="523700" y="0"/>
                  </a:cubicBezTo>
                  <a:lnTo>
                    <a:pt x="523700" y="14382"/>
                  </a:lnTo>
                  <a:lnTo>
                    <a:pt x="523700" y="0"/>
                  </a:lnTo>
                  <a:cubicBezTo>
                    <a:pt x="812741" y="0"/>
                    <a:pt x="1043428" y="204655"/>
                    <a:pt x="1043428" y="457058"/>
                  </a:cubicBezTo>
                  <a:cubicBezTo>
                    <a:pt x="1043428" y="709461"/>
                    <a:pt x="812741" y="912278"/>
                    <a:pt x="523700" y="912278"/>
                  </a:cubicBezTo>
                  <a:lnTo>
                    <a:pt x="523700" y="899578"/>
                  </a:lnTo>
                  <a:lnTo>
                    <a:pt x="523700" y="912278"/>
                  </a:lnTo>
                  <a:cubicBezTo>
                    <a:pt x="234495" y="912278"/>
                    <a:pt x="0" y="709317"/>
                    <a:pt x="0" y="457058"/>
                  </a:cubicBezTo>
                  <a:lnTo>
                    <a:pt x="16479" y="457058"/>
                  </a:lnTo>
                  <a:lnTo>
                    <a:pt x="30321" y="464824"/>
                  </a:lnTo>
                  <a:cubicBezTo>
                    <a:pt x="26366" y="470146"/>
                    <a:pt x="18786" y="472734"/>
                    <a:pt x="11865" y="470865"/>
                  </a:cubicBezTo>
                  <a:cubicBezTo>
                    <a:pt x="4944" y="468995"/>
                    <a:pt x="0" y="463386"/>
                    <a:pt x="0" y="457058"/>
                  </a:cubicBezTo>
                  <a:moveTo>
                    <a:pt x="32958" y="457058"/>
                  </a:moveTo>
                  <a:lnTo>
                    <a:pt x="16479" y="457058"/>
                  </a:lnTo>
                  <a:lnTo>
                    <a:pt x="2637" y="449292"/>
                  </a:lnTo>
                  <a:cubicBezTo>
                    <a:pt x="6592" y="443971"/>
                    <a:pt x="14172" y="441382"/>
                    <a:pt x="21093" y="443252"/>
                  </a:cubicBezTo>
                  <a:cubicBezTo>
                    <a:pt x="28014" y="445121"/>
                    <a:pt x="32958" y="450730"/>
                    <a:pt x="32958" y="457058"/>
                  </a:cubicBezTo>
                  <a:cubicBezTo>
                    <a:pt x="32958" y="693497"/>
                    <a:pt x="252622" y="885209"/>
                    <a:pt x="523700" y="885209"/>
                  </a:cubicBezTo>
                  <a:cubicBezTo>
                    <a:pt x="794779" y="885209"/>
                    <a:pt x="1014278" y="693497"/>
                    <a:pt x="1014278" y="457058"/>
                  </a:cubicBezTo>
                  <a:lnTo>
                    <a:pt x="1030728" y="457058"/>
                  </a:lnTo>
                  <a:lnTo>
                    <a:pt x="1014278" y="457058"/>
                  </a:lnTo>
                  <a:cubicBezTo>
                    <a:pt x="1014278" y="220475"/>
                    <a:pt x="794614" y="28764"/>
                    <a:pt x="523700" y="28764"/>
                  </a:cubicBezTo>
                  <a:lnTo>
                    <a:pt x="523700" y="14382"/>
                  </a:lnTo>
                  <a:lnTo>
                    <a:pt x="523700" y="28764"/>
                  </a:lnTo>
                  <a:cubicBezTo>
                    <a:pt x="252622" y="28764"/>
                    <a:pt x="32958" y="220475"/>
                    <a:pt x="32958" y="457058"/>
                  </a:cubicBezTo>
                  <a:close/>
                </a:path>
              </a:pathLst>
            </a:custGeom>
            <a:solidFill>
              <a:srgbClr val="435D74"/>
            </a:solidFill>
          </p:spPr>
        </p:sp>
      </p:grpSp>
      <p:sp>
        <p:nvSpPr>
          <p:cNvPr name="Freeform 22" id="22"/>
          <p:cNvSpPr/>
          <p:nvPr/>
        </p:nvSpPr>
        <p:spPr>
          <a:xfrm flipH="false" flipV="false" rot="0">
            <a:off x="1355657" y="9065367"/>
            <a:ext cx="9546927" cy="827768"/>
          </a:xfrm>
          <a:custGeom>
            <a:avLst/>
            <a:gdLst/>
            <a:ahLst/>
            <a:cxnLst/>
            <a:rect r="r" b="b" t="t" l="l"/>
            <a:pathLst>
              <a:path h="827768" w="9546927">
                <a:moveTo>
                  <a:pt x="0" y="0"/>
                </a:moveTo>
                <a:lnTo>
                  <a:pt x="9546927" y="0"/>
                </a:lnTo>
                <a:lnTo>
                  <a:pt x="9546927" y="827768"/>
                </a:lnTo>
                <a:lnTo>
                  <a:pt x="0" y="827768"/>
                </a:lnTo>
                <a:lnTo>
                  <a:pt x="0" y="0"/>
                </a:lnTo>
                <a:close/>
              </a:path>
            </a:pathLst>
          </a:custGeom>
          <a:blipFill>
            <a:blip r:embed="rId7"/>
            <a:stretch>
              <a:fillRect l="0" t="0" r="0" b="0"/>
            </a:stretch>
          </a:blipFill>
        </p:spPr>
      </p:sp>
      <p:sp>
        <p:nvSpPr>
          <p:cNvPr name="TextBox 23" id="23"/>
          <p:cNvSpPr txBox="true"/>
          <p:nvPr/>
        </p:nvSpPr>
        <p:spPr>
          <a:xfrm rot="0">
            <a:off x="1028700" y="6148953"/>
            <a:ext cx="12214754" cy="476250"/>
          </a:xfrm>
          <a:prstGeom prst="rect">
            <a:avLst/>
          </a:prstGeom>
        </p:spPr>
        <p:txBody>
          <a:bodyPr anchor="t" rtlCol="false" tIns="0" lIns="0" bIns="0" rIns="0">
            <a:spAutoFit/>
          </a:bodyPr>
          <a:lstStyle/>
          <a:p>
            <a:pPr algn="ctr" marL="647702" indent="-323851" lvl="1">
              <a:lnSpc>
                <a:spcPts val="3600"/>
              </a:lnSpc>
              <a:buFont typeface="Arial"/>
              <a:buChar char="•"/>
            </a:pPr>
            <a:r>
              <a:rPr lang="en-US" sz="3000">
                <a:solidFill>
                  <a:srgbClr val="EBEAF3"/>
                </a:solidFill>
                <a:latin typeface="Roboto"/>
                <a:ea typeface="Roboto"/>
                <a:cs typeface="Roboto"/>
                <a:sym typeface="Roboto"/>
              </a:rPr>
              <a:t>Sử dụng hàm mất mát: là tổng bình phương của hai sai số khác biệt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11224"/>
        </a:solidFill>
      </p:bgPr>
    </p:bg>
    <p:spTree>
      <p:nvGrpSpPr>
        <p:cNvPr id="1" name=""/>
        <p:cNvGrpSpPr/>
        <p:nvPr/>
      </p:nvGrpSpPr>
      <p:grpSpPr>
        <a:xfrm>
          <a:off x="0" y="0"/>
          <a:ext cx="0" cy="0"/>
          <a:chOff x="0" y="0"/>
          <a:chExt cx="0" cy="0"/>
        </a:xfrm>
      </p:grpSpPr>
      <p:sp>
        <p:nvSpPr>
          <p:cNvPr name="Freeform 2" id="2"/>
          <p:cNvSpPr/>
          <p:nvPr/>
        </p:nvSpPr>
        <p:spPr>
          <a:xfrm flipH="false" flipV="false" rot="0">
            <a:off x="5826744" y="1337207"/>
            <a:ext cx="5565889" cy="897724"/>
          </a:xfrm>
          <a:custGeom>
            <a:avLst/>
            <a:gdLst/>
            <a:ahLst/>
            <a:cxnLst/>
            <a:rect r="r" b="b" t="t" l="l"/>
            <a:pathLst>
              <a:path h="897724" w="5565889">
                <a:moveTo>
                  <a:pt x="0" y="0"/>
                </a:moveTo>
                <a:lnTo>
                  <a:pt x="5565889" y="0"/>
                </a:lnTo>
                <a:lnTo>
                  <a:pt x="5565889" y="897724"/>
                </a:lnTo>
                <a:lnTo>
                  <a:pt x="0" y="897724"/>
                </a:lnTo>
                <a:lnTo>
                  <a:pt x="0" y="0"/>
                </a:lnTo>
                <a:close/>
              </a:path>
            </a:pathLst>
          </a:custGeom>
          <a:blipFill>
            <a:blip r:embed="rId2"/>
            <a:stretch>
              <a:fillRect l="-743" t="-38771" r="-2883" b="-25000"/>
            </a:stretch>
          </a:blipFill>
        </p:spPr>
      </p:sp>
      <p:sp>
        <p:nvSpPr>
          <p:cNvPr name="Freeform 3" id="3"/>
          <p:cNvSpPr/>
          <p:nvPr/>
        </p:nvSpPr>
        <p:spPr>
          <a:xfrm flipH="false" flipV="false" rot="0">
            <a:off x="5855319" y="3349242"/>
            <a:ext cx="10955751" cy="6523746"/>
          </a:xfrm>
          <a:custGeom>
            <a:avLst/>
            <a:gdLst/>
            <a:ahLst/>
            <a:cxnLst/>
            <a:rect r="r" b="b" t="t" l="l"/>
            <a:pathLst>
              <a:path h="6523746" w="10955751">
                <a:moveTo>
                  <a:pt x="0" y="0"/>
                </a:moveTo>
                <a:lnTo>
                  <a:pt x="10955751" y="0"/>
                </a:lnTo>
                <a:lnTo>
                  <a:pt x="10955751" y="6523746"/>
                </a:lnTo>
                <a:lnTo>
                  <a:pt x="0" y="6523746"/>
                </a:lnTo>
                <a:lnTo>
                  <a:pt x="0" y="0"/>
                </a:lnTo>
                <a:close/>
              </a:path>
            </a:pathLst>
          </a:custGeom>
          <a:blipFill>
            <a:blip r:embed="rId3"/>
            <a:stretch>
              <a:fillRect l="0" t="0" r="0" b="0"/>
            </a:stretch>
          </a:blipFill>
        </p:spPr>
      </p:sp>
      <p:sp>
        <p:nvSpPr>
          <p:cNvPr name="TextBox 4" id="4"/>
          <p:cNvSpPr txBox="true"/>
          <p:nvPr/>
        </p:nvSpPr>
        <p:spPr>
          <a:xfrm rot="0">
            <a:off x="660248" y="312277"/>
            <a:ext cx="15225150" cy="752475"/>
          </a:xfrm>
          <a:prstGeom prst="rect">
            <a:avLst/>
          </a:prstGeom>
        </p:spPr>
        <p:txBody>
          <a:bodyPr anchor="t" rtlCol="false" tIns="0" lIns="0" bIns="0" rIns="0">
            <a:spAutoFit/>
          </a:bodyPr>
          <a:lstStyle/>
          <a:p>
            <a:pPr algn="l">
              <a:lnSpc>
                <a:spcPts val="5999"/>
              </a:lnSpc>
            </a:pPr>
            <a:r>
              <a:rPr lang="en-US" b="true" sz="4999">
                <a:solidFill>
                  <a:srgbClr val="EBEAF3"/>
                </a:solidFill>
                <a:latin typeface="Roboto Bold"/>
                <a:ea typeface="Roboto Bold"/>
                <a:cs typeface="Roboto Bold"/>
                <a:sym typeface="Roboto Bold"/>
              </a:rPr>
              <a:t>Các bước triển khai thuật toán</a:t>
            </a:r>
          </a:p>
        </p:txBody>
      </p:sp>
      <p:sp>
        <p:nvSpPr>
          <p:cNvPr name="TextBox 5" id="5"/>
          <p:cNvSpPr txBox="true"/>
          <p:nvPr/>
        </p:nvSpPr>
        <p:spPr>
          <a:xfrm rot="0">
            <a:off x="660248" y="1457456"/>
            <a:ext cx="4735462" cy="647700"/>
          </a:xfrm>
          <a:prstGeom prst="rect">
            <a:avLst/>
          </a:prstGeom>
        </p:spPr>
        <p:txBody>
          <a:bodyPr anchor="t" rtlCol="false" tIns="0" lIns="0" bIns="0" rIns="0">
            <a:spAutoFit/>
          </a:bodyPr>
          <a:lstStyle/>
          <a:p>
            <a:pPr algn="l">
              <a:lnSpc>
                <a:spcPts val="5039"/>
              </a:lnSpc>
            </a:pPr>
            <a:r>
              <a:rPr lang="en-US" sz="4199">
                <a:solidFill>
                  <a:srgbClr val="EBEAF3"/>
                </a:solidFill>
                <a:latin typeface="Roboto"/>
                <a:ea typeface="Roboto"/>
                <a:cs typeface="Roboto"/>
                <a:sym typeface="Roboto"/>
              </a:rPr>
              <a:t>Xác định công thức</a:t>
            </a:r>
          </a:p>
        </p:txBody>
      </p:sp>
      <p:sp>
        <p:nvSpPr>
          <p:cNvPr name="TextBox 6" id="6"/>
          <p:cNvSpPr txBox="true"/>
          <p:nvPr/>
        </p:nvSpPr>
        <p:spPr>
          <a:xfrm rot="0">
            <a:off x="660248" y="5963415"/>
            <a:ext cx="5166496" cy="647700"/>
          </a:xfrm>
          <a:prstGeom prst="rect">
            <a:avLst/>
          </a:prstGeom>
        </p:spPr>
        <p:txBody>
          <a:bodyPr anchor="t" rtlCol="false" tIns="0" lIns="0" bIns="0" rIns="0">
            <a:spAutoFit/>
          </a:bodyPr>
          <a:lstStyle/>
          <a:p>
            <a:pPr algn="l">
              <a:lnSpc>
                <a:spcPts val="5039"/>
              </a:lnSpc>
            </a:pPr>
            <a:r>
              <a:rPr lang="en-US" sz="4199">
                <a:solidFill>
                  <a:srgbClr val="EBEAF3"/>
                </a:solidFill>
                <a:latin typeface="Roboto"/>
                <a:ea typeface="Roboto"/>
                <a:cs typeface="Roboto"/>
                <a:sym typeface="Roboto"/>
              </a:rPr>
              <a:t>Xây dựng thuật toán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11224"/>
        </a:solidFill>
      </p:bgPr>
    </p:bg>
    <p:spTree>
      <p:nvGrpSpPr>
        <p:cNvPr id="1" name=""/>
        <p:cNvGrpSpPr/>
        <p:nvPr/>
      </p:nvGrpSpPr>
      <p:grpSpPr>
        <a:xfrm>
          <a:off x="0" y="0"/>
          <a:ext cx="0" cy="0"/>
          <a:chOff x="0" y="0"/>
          <a:chExt cx="0" cy="0"/>
        </a:xfrm>
      </p:grpSpPr>
      <p:sp>
        <p:nvSpPr>
          <p:cNvPr name="Freeform 2" id="2"/>
          <p:cNvSpPr/>
          <p:nvPr/>
        </p:nvSpPr>
        <p:spPr>
          <a:xfrm flipH="false" flipV="false" rot="0">
            <a:off x="-5294552" y="-1849307"/>
            <a:ext cx="18288006" cy="6304362"/>
          </a:xfrm>
          <a:custGeom>
            <a:avLst/>
            <a:gdLst/>
            <a:ahLst/>
            <a:cxnLst/>
            <a:rect r="r" b="b" t="t" l="l"/>
            <a:pathLst>
              <a:path h="6304362" w="18288006">
                <a:moveTo>
                  <a:pt x="0" y="0"/>
                </a:moveTo>
                <a:lnTo>
                  <a:pt x="18288006" y="0"/>
                </a:lnTo>
                <a:lnTo>
                  <a:pt x="18288006" y="6304362"/>
                </a:lnTo>
                <a:lnTo>
                  <a:pt x="0" y="6304362"/>
                </a:lnTo>
                <a:lnTo>
                  <a:pt x="0" y="0"/>
                </a:lnTo>
                <a:close/>
              </a:path>
            </a:pathLst>
          </a:custGeom>
          <a:blipFill>
            <a:blip r:embed="rId3"/>
            <a:stretch>
              <a:fillRect l="0" t="0" r="0" b="0"/>
            </a:stretch>
          </a:blipFill>
        </p:spPr>
      </p:sp>
      <p:sp>
        <p:nvSpPr>
          <p:cNvPr name="AutoShape 3" id="3"/>
          <p:cNvSpPr/>
          <p:nvPr/>
        </p:nvSpPr>
        <p:spPr>
          <a:xfrm>
            <a:off x="3049909" y="2054755"/>
            <a:ext cx="799542" cy="0"/>
          </a:xfrm>
          <a:prstGeom prst="line">
            <a:avLst/>
          </a:prstGeom>
          <a:ln cap="flat" w="38100">
            <a:solidFill>
              <a:srgbClr val="FFFFFF"/>
            </a:solidFill>
            <a:prstDash val="solid"/>
            <a:headEnd type="none" len="sm" w="sm"/>
            <a:tailEnd type="triangle" len="med" w="lg"/>
          </a:ln>
        </p:spPr>
      </p:sp>
      <p:sp>
        <p:nvSpPr>
          <p:cNvPr name="AutoShape 4" id="4"/>
          <p:cNvSpPr/>
          <p:nvPr/>
        </p:nvSpPr>
        <p:spPr>
          <a:xfrm>
            <a:off x="7940146" y="1908051"/>
            <a:ext cx="842398" cy="0"/>
          </a:xfrm>
          <a:prstGeom prst="line">
            <a:avLst/>
          </a:prstGeom>
          <a:ln cap="flat" w="38100">
            <a:solidFill>
              <a:srgbClr val="FFFFFF"/>
            </a:solidFill>
            <a:prstDash val="solid"/>
            <a:headEnd type="none" len="sm" w="sm"/>
            <a:tailEnd type="triangle" len="med" w="lg"/>
          </a:ln>
        </p:spPr>
      </p:sp>
      <p:sp>
        <p:nvSpPr>
          <p:cNvPr name="AutoShape 5" id="5"/>
          <p:cNvSpPr/>
          <p:nvPr/>
        </p:nvSpPr>
        <p:spPr>
          <a:xfrm flipV="true">
            <a:off x="13203435" y="1898526"/>
            <a:ext cx="841967" cy="19050"/>
          </a:xfrm>
          <a:prstGeom prst="line">
            <a:avLst/>
          </a:prstGeom>
          <a:ln cap="flat" w="38100">
            <a:solidFill>
              <a:srgbClr val="FFFFFF"/>
            </a:solidFill>
            <a:prstDash val="solid"/>
            <a:headEnd type="none" len="sm" w="sm"/>
            <a:tailEnd type="triangle" len="med" w="lg"/>
          </a:ln>
        </p:spPr>
      </p:sp>
      <p:sp>
        <p:nvSpPr>
          <p:cNvPr name="Freeform 6" id="6"/>
          <p:cNvSpPr/>
          <p:nvPr/>
        </p:nvSpPr>
        <p:spPr>
          <a:xfrm flipH="false" flipV="false" rot="0">
            <a:off x="6782862" y="3294408"/>
            <a:ext cx="11047904" cy="6584843"/>
          </a:xfrm>
          <a:custGeom>
            <a:avLst/>
            <a:gdLst/>
            <a:ahLst/>
            <a:cxnLst/>
            <a:rect r="r" b="b" t="t" l="l"/>
            <a:pathLst>
              <a:path h="6584843" w="11047904">
                <a:moveTo>
                  <a:pt x="0" y="0"/>
                </a:moveTo>
                <a:lnTo>
                  <a:pt x="11047904" y="0"/>
                </a:lnTo>
                <a:lnTo>
                  <a:pt x="11047904" y="6584843"/>
                </a:lnTo>
                <a:lnTo>
                  <a:pt x="0" y="6584843"/>
                </a:lnTo>
                <a:lnTo>
                  <a:pt x="0" y="0"/>
                </a:lnTo>
                <a:close/>
              </a:path>
            </a:pathLst>
          </a:custGeom>
          <a:blipFill>
            <a:blip r:embed="rId4"/>
            <a:stretch>
              <a:fillRect l="0" t="0" r="0" b="0"/>
            </a:stretch>
          </a:blipFill>
        </p:spPr>
      </p:sp>
      <p:sp>
        <p:nvSpPr>
          <p:cNvPr name="TextBox 7" id="7"/>
          <p:cNvSpPr txBox="true"/>
          <p:nvPr/>
        </p:nvSpPr>
        <p:spPr>
          <a:xfrm rot="0">
            <a:off x="361456" y="547201"/>
            <a:ext cx="7549911" cy="552450"/>
          </a:xfrm>
          <a:prstGeom prst="rect">
            <a:avLst/>
          </a:prstGeom>
        </p:spPr>
        <p:txBody>
          <a:bodyPr anchor="t" rtlCol="false" tIns="0" lIns="0" bIns="0" rIns="0">
            <a:spAutoFit/>
          </a:bodyPr>
          <a:lstStyle/>
          <a:p>
            <a:pPr algn="l">
              <a:lnSpc>
                <a:spcPts val="4200"/>
              </a:lnSpc>
            </a:pPr>
            <a:r>
              <a:rPr lang="en-US" b="true" sz="3500">
                <a:solidFill>
                  <a:srgbClr val="EBEAF3"/>
                </a:solidFill>
                <a:latin typeface="Roboto Bold"/>
                <a:ea typeface="Roboto Bold"/>
                <a:cs typeface="Roboto Bold"/>
                <a:sym typeface="Roboto Bold"/>
              </a:rPr>
              <a:t>2. Huấn luyện mô hình để tìm λ tối ưu</a:t>
            </a:r>
          </a:p>
        </p:txBody>
      </p:sp>
      <p:sp>
        <p:nvSpPr>
          <p:cNvPr name="TextBox 8" id="8"/>
          <p:cNvSpPr txBox="true"/>
          <p:nvPr/>
        </p:nvSpPr>
        <p:spPr>
          <a:xfrm rot="0">
            <a:off x="180728" y="1528597"/>
            <a:ext cx="2627288" cy="1419225"/>
          </a:xfrm>
          <a:prstGeom prst="rect">
            <a:avLst/>
          </a:prstGeom>
        </p:spPr>
        <p:txBody>
          <a:bodyPr anchor="t" rtlCol="false" tIns="0" lIns="0" bIns="0" rIns="0">
            <a:spAutoFit/>
          </a:bodyPr>
          <a:lstStyle/>
          <a:p>
            <a:pPr algn="ctr">
              <a:lnSpc>
                <a:spcPts val="3719"/>
              </a:lnSpc>
            </a:pPr>
            <a:r>
              <a:rPr lang="en-US" sz="3099">
                <a:solidFill>
                  <a:srgbClr val="EBEAF3"/>
                </a:solidFill>
                <a:latin typeface="Roboto"/>
                <a:ea typeface="Roboto"/>
                <a:cs typeface="Roboto"/>
                <a:sym typeface="Roboto"/>
              </a:rPr>
              <a:t>Đọc dữ liệu của </a:t>
            </a:r>
          </a:p>
          <a:p>
            <a:pPr algn="ctr">
              <a:lnSpc>
                <a:spcPts val="3719"/>
              </a:lnSpc>
            </a:pPr>
            <a:r>
              <a:rPr lang="en-US" sz="3099">
                <a:solidFill>
                  <a:srgbClr val="EBEAF3"/>
                </a:solidFill>
                <a:latin typeface="Roboto"/>
                <a:ea typeface="Roboto"/>
                <a:cs typeface="Roboto"/>
                <a:sym typeface="Roboto"/>
              </a:rPr>
              <a:t>từng fold</a:t>
            </a:r>
          </a:p>
        </p:txBody>
      </p:sp>
      <p:sp>
        <p:nvSpPr>
          <p:cNvPr name="TextBox 9" id="9"/>
          <p:cNvSpPr txBox="true"/>
          <p:nvPr/>
        </p:nvSpPr>
        <p:spPr>
          <a:xfrm rot="0">
            <a:off x="8630391" y="1528597"/>
            <a:ext cx="4964130" cy="952500"/>
          </a:xfrm>
          <a:prstGeom prst="rect">
            <a:avLst/>
          </a:prstGeom>
        </p:spPr>
        <p:txBody>
          <a:bodyPr anchor="t" rtlCol="false" tIns="0" lIns="0" bIns="0" rIns="0">
            <a:spAutoFit/>
          </a:bodyPr>
          <a:lstStyle/>
          <a:p>
            <a:pPr algn="ctr">
              <a:lnSpc>
                <a:spcPts val="3719"/>
              </a:lnSpc>
            </a:pPr>
            <a:r>
              <a:rPr lang="en-US" sz="3099">
                <a:solidFill>
                  <a:srgbClr val="EBEAF3"/>
                </a:solidFill>
                <a:latin typeface="Roboto"/>
                <a:ea typeface="Roboto"/>
                <a:cs typeface="Roboto"/>
                <a:sym typeface="Roboto"/>
              </a:rPr>
              <a:t>Dự đoán qua tập val </a:t>
            </a:r>
          </a:p>
          <a:p>
            <a:pPr algn="ctr">
              <a:lnSpc>
                <a:spcPts val="3719"/>
              </a:lnSpc>
            </a:pPr>
            <a:r>
              <a:rPr lang="en-US" sz="3099">
                <a:solidFill>
                  <a:srgbClr val="EBEAF3"/>
                </a:solidFill>
                <a:latin typeface="Roboto"/>
                <a:ea typeface="Roboto"/>
                <a:cs typeface="Roboto"/>
                <a:sym typeface="Roboto"/>
              </a:rPr>
              <a:t>và tính lỗi trên tập val</a:t>
            </a:r>
          </a:p>
        </p:txBody>
      </p:sp>
      <p:sp>
        <p:nvSpPr>
          <p:cNvPr name="TextBox 10" id="10"/>
          <p:cNvSpPr txBox="true"/>
          <p:nvPr/>
        </p:nvSpPr>
        <p:spPr>
          <a:xfrm rot="0">
            <a:off x="180728" y="9403001"/>
            <a:ext cx="6122614" cy="476250"/>
          </a:xfrm>
          <a:prstGeom prst="rect">
            <a:avLst/>
          </a:prstGeom>
        </p:spPr>
        <p:txBody>
          <a:bodyPr anchor="t" rtlCol="false" tIns="0" lIns="0" bIns="0" rIns="0">
            <a:spAutoFit/>
          </a:bodyPr>
          <a:lstStyle/>
          <a:p>
            <a:pPr algn="l">
              <a:lnSpc>
                <a:spcPts val="3600"/>
              </a:lnSpc>
            </a:pPr>
            <a:r>
              <a:rPr lang="en-US" sz="3000" u="sng">
                <a:solidFill>
                  <a:srgbClr val="477AEB"/>
                </a:solidFill>
                <a:latin typeface="Roboto"/>
                <a:ea typeface="Roboto"/>
                <a:cs typeface="Roboto"/>
                <a:sym typeface="Roboto"/>
                <a:hlinkClick r:id="rId5" tooltip="https://github.com/huynq2004/Student-Final-Grade-ML/blob/ngoccn/notebooks/02_Ridge_Training.ipynb"/>
              </a:rPr>
              <a:t>Link xem code cụ thể của thuật toán</a:t>
            </a:r>
          </a:p>
        </p:txBody>
      </p:sp>
      <p:sp>
        <p:nvSpPr>
          <p:cNvPr name="TextBox 11" id="11"/>
          <p:cNvSpPr txBox="true"/>
          <p:nvPr/>
        </p:nvSpPr>
        <p:spPr>
          <a:xfrm rot="0">
            <a:off x="13832646" y="1528597"/>
            <a:ext cx="4463890" cy="1419225"/>
          </a:xfrm>
          <a:prstGeom prst="rect">
            <a:avLst/>
          </a:prstGeom>
        </p:spPr>
        <p:txBody>
          <a:bodyPr anchor="t" rtlCol="false" tIns="0" lIns="0" bIns="0" rIns="0">
            <a:spAutoFit/>
          </a:bodyPr>
          <a:lstStyle/>
          <a:p>
            <a:pPr algn="ctr">
              <a:lnSpc>
                <a:spcPts val="3719"/>
              </a:lnSpc>
            </a:pPr>
            <a:r>
              <a:rPr lang="en-US" sz="3099">
                <a:solidFill>
                  <a:srgbClr val="FFFFFF"/>
                </a:solidFill>
                <a:latin typeface="Roboto"/>
                <a:ea typeface="Roboto"/>
                <a:cs typeface="Roboto"/>
                <a:sym typeface="Roboto"/>
              </a:rPr>
              <a:t>Tìm λ tốt nhất</a:t>
            </a:r>
          </a:p>
          <a:p>
            <a:pPr algn="ctr">
              <a:lnSpc>
                <a:spcPts val="3719"/>
              </a:lnSpc>
              <a:spcBef>
                <a:spcPct val="0"/>
              </a:spcBef>
            </a:pPr>
            <a:r>
              <a:rPr lang="en-US" sz="3099">
                <a:solidFill>
                  <a:srgbClr val="FFFFFF"/>
                </a:solidFill>
                <a:latin typeface="Roboto"/>
                <a:ea typeface="Roboto"/>
                <a:cs typeface="Roboto"/>
                <a:sym typeface="Roboto"/>
              </a:rPr>
              <a:t>(TB lỗi qua 5 folds nhỏ nhất)</a:t>
            </a:r>
          </a:p>
        </p:txBody>
      </p:sp>
      <p:sp>
        <p:nvSpPr>
          <p:cNvPr name="TextBox 12" id="12"/>
          <p:cNvSpPr txBox="true"/>
          <p:nvPr/>
        </p:nvSpPr>
        <p:spPr>
          <a:xfrm rot="0">
            <a:off x="4485392" y="1528597"/>
            <a:ext cx="3245247" cy="952500"/>
          </a:xfrm>
          <a:prstGeom prst="rect">
            <a:avLst/>
          </a:prstGeom>
        </p:spPr>
        <p:txBody>
          <a:bodyPr anchor="t" rtlCol="false" tIns="0" lIns="0" bIns="0" rIns="0">
            <a:spAutoFit/>
          </a:bodyPr>
          <a:lstStyle/>
          <a:p>
            <a:pPr algn="ctr">
              <a:lnSpc>
                <a:spcPts val="3719"/>
              </a:lnSpc>
            </a:pPr>
            <a:r>
              <a:rPr lang="en-US" sz="3099">
                <a:solidFill>
                  <a:srgbClr val="EBEAF3"/>
                </a:solidFill>
                <a:latin typeface="Roboto"/>
                <a:ea typeface="Roboto"/>
                <a:cs typeface="Roboto"/>
                <a:sym typeface="Roboto"/>
              </a:rPr>
              <a:t>Huấn luyện model</a:t>
            </a:r>
          </a:p>
          <a:p>
            <a:pPr algn="ctr">
              <a:lnSpc>
                <a:spcPts val="3719"/>
              </a:lnSpc>
            </a:pPr>
            <a:r>
              <a:rPr lang="en-US" sz="3099">
                <a:solidFill>
                  <a:srgbClr val="EBEAF3"/>
                </a:solidFill>
                <a:latin typeface="Roboto"/>
                <a:ea typeface="Roboto"/>
                <a:cs typeface="Roboto"/>
                <a:sym typeface="Roboto"/>
              </a:rPr>
              <a:t> trên mỗi fold</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11224"/>
        </a:solidFill>
      </p:bgPr>
    </p:bg>
    <p:spTree>
      <p:nvGrpSpPr>
        <p:cNvPr id="1" name=""/>
        <p:cNvGrpSpPr/>
        <p:nvPr/>
      </p:nvGrpSpPr>
      <p:grpSpPr>
        <a:xfrm>
          <a:off x="0" y="0"/>
          <a:ext cx="0" cy="0"/>
          <a:chOff x="0" y="0"/>
          <a:chExt cx="0" cy="0"/>
        </a:xfrm>
      </p:grpSpPr>
      <p:sp>
        <p:nvSpPr>
          <p:cNvPr name="Freeform 2" id="2"/>
          <p:cNvSpPr/>
          <p:nvPr/>
        </p:nvSpPr>
        <p:spPr>
          <a:xfrm flipH="false" flipV="false" rot="0">
            <a:off x="4406776" y="1786069"/>
            <a:ext cx="3411016" cy="1102021"/>
          </a:xfrm>
          <a:custGeom>
            <a:avLst/>
            <a:gdLst/>
            <a:ahLst/>
            <a:cxnLst/>
            <a:rect r="r" b="b" t="t" l="l"/>
            <a:pathLst>
              <a:path h="1102021" w="3411016">
                <a:moveTo>
                  <a:pt x="0" y="0"/>
                </a:moveTo>
                <a:lnTo>
                  <a:pt x="3411016" y="0"/>
                </a:lnTo>
                <a:lnTo>
                  <a:pt x="3411016" y="1102020"/>
                </a:lnTo>
                <a:lnTo>
                  <a:pt x="0" y="1102020"/>
                </a:lnTo>
                <a:lnTo>
                  <a:pt x="0" y="0"/>
                </a:lnTo>
                <a:close/>
              </a:path>
            </a:pathLst>
          </a:custGeom>
          <a:blipFill>
            <a:blip r:embed="rId2"/>
            <a:stretch>
              <a:fillRect l="0" t="0" r="0" b="0"/>
            </a:stretch>
          </a:blipFill>
        </p:spPr>
      </p:sp>
      <p:sp>
        <p:nvSpPr>
          <p:cNvPr name="Freeform 3" id="3"/>
          <p:cNvSpPr/>
          <p:nvPr/>
        </p:nvSpPr>
        <p:spPr>
          <a:xfrm flipH="false" flipV="false" rot="0">
            <a:off x="660248" y="3569099"/>
            <a:ext cx="12867511" cy="5287662"/>
          </a:xfrm>
          <a:custGeom>
            <a:avLst/>
            <a:gdLst/>
            <a:ahLst/>
            <a:cxnLst/>
            <a:rect r="r" b="b" t="t" l="l"/>
            <a:pathLst>
              <a:path h="5287662" w="12867511">
                <a:moveTo>
                  <a:pt x="0" y="0"/>
                </a:moveTo>
                <a:lnTo>
                  <a:pt x="12867511" y="0"/>
                </a:lnTo>
                <a:lnTo>
                  <a:pt x="12867511" y="5287661"/>
                </a:lnTo>
                <a:lnTo>
                  <a:pt x="0" y="5287661"/>
                </a:lnTo>
                <a:lnTo>
                  <a:pt x="0" y="0"/>
                </a:lnTo>
                <a:close/>
              </a:path>
            </a:pathLst>
          </a:custGeom>
          <a:blipFill>
            <a:blip r:embed="rId3"/>
            <a:stretch>
              <a:fillRect l="0" t="0" r="0" b="0"/>
            </a:stretch>
          </a:blipFill>
        </p:spPr>
      </p:sp>
      <p:sp>
        <p:nvSpPr>
          <p:cNvPr name="TextBox 4" id="4"/>
          <p:cNvSpPr txBox="true"/>
          <p:nvPr/>
        </p:nvSpPr>
        <p:spPr>
          <a:xfrm rot="0">
            <a:off x="361456" y="620919"/>
            <a:ext cx="3909067" cy="552450"/>
          </a:xfrm>
          <a:prstGeom prst="rect">
            <a:avLst/>
          </a:prstGeom>
        </p:spPr>
        <p:txBody>
          <a:bodyPr anchor="t" rtlCol="false" tIns="0" lIns="0" bIns="0" rIns="0">
            <a:spAutoFit/>
          </a:bodyPr>
          <a:lstStyle/>
          <a:p>
            <a:pPr algn="l">
              <a:lnSpc>
                <a:spcPts val="4200"/>
              </a:lnSpc>
            </a:pPr>
            <a:r>
              <a:rPr lang="en-US" b="true" sz="3500">
                <a:solidFill>
                  <a:srgbClr val="EBEAF3"/>
                </a:solidFill>
                <a:latin typeface="Roboto Bold"/>
                <a:ea typeface="Roboto Bold"/>
                <a:cs typeface="Roboto Bold"/>
                <a:sym typeface="Roboto Bold"/>
              </a:rPr>
              <a:t>3. Dự đoán kết quả</a:t>
            </a:r>
          </a:p>
        </p:txBody>
      </p:sp>
      <p:sp>
        <p:nvSpPr>
          <p:cNvPr name="TextBox 5" id="5"/>
          <p:cNvSpPr txBox="true"/>
          <p:nvPr/>
        </p:nvSpPr>
        <p:spPr>
          <a:xfrm rot="0">
            <a:off x="660248" y="9403001"/>
            <a:ext cx="17597236" cy="476250"/>
          </a:xfrm>
          <a:prstGeom prst="rect">
            <a:avLst/>
          </a:prstGeom>
        </p:spPr>
        <p:txBody>
          <a:bodyPr anchor="t" rtlCol="false" tIns="0" lIns="0" bIns="0" rIns="0">
            <a:spAutoFit/>
          </a:bodyPr>
          <a:lstStyle/>
          <a:p>
            <a:pPr algn="l">
              <a:lnSpc>
                <a:spcPts val="3600"/>
              </a:lnSpc>
            </a:pPr>
            <a:r>
              <a:rPr lang="en-US" sz="3000" u="sng">
                <a:solidFill>
                  <a:srgbClr val="477AEB"/>
                </a:solidFill>
                <a:latin typeface="Roboto"/>
                <a:ea typeface="Roboto"/>
                <a:cs typeface="Roboto"/>
                <a:sym typeface="Roboto"/>
                <a:hlinkClick r:id="rId4" tooltip="https://github.com/huynq2004/Student-Final-Grade-ML/blob/ngoccn/notebooks/02_Ridge_Training.ipynb"/>
              </a:rPr>
              <a:t>Link xem code cụ thể của thuật toán</a:t>
            </a:r>
          </a:p>
        </p:txBody>
      </p:sp>
      <p:sp>
        <p:nvSpPr>
          <p:cNvPr name="TextBox 6" id="6"/>
          <p:cNvSpPr txBox="true"/>
          <p:nvPr/>
        </p:nvSpPr>
        <p:spPr>
          <a:xfrm rot="0">
            <a:off x="660248" y="2008466"/>
            <a:ext cx="4735462" cy="647700"/>
          </a:xfrm>
          <a:prstGeom prst="rect">
            <a:avLst/>
          </a:prstGeom>
        </p:spPr>
        <p:txBody>
          <a:bodyPr anchor="t" rtlCol="false" tIns="0" lIns="0" bIns="0" rIns="0">
            <a:spAutoFit/>
          </a:bodyPr>
          <a:lstStyle/>
          <a:p>
            <a:pPr algn="l">
              <a:lnSpc>
                <a:spcPts val="5039"/>
              </a:lnSpc>
            </a:pPr>
            <a:r>
              <a:rPr lang="en-US" sz="4199">
                <a:solidFill>
                  <a:srgbClr val="EBEAF3"/>
                </a:solidFill>
                <a:latin typeface="Roboto"/>
                <a:ea typeface="Roboto"/>
                <a:cs typeface="Roboto"/>
                <a:sym typeface="Roboto"/>
              </a:rPr>
              <a:t>Hàm dự đoán: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11224"/>
        </a:solidFill>
      </p:bgPr>
    </p:bg>
    <p:spTree>
      <p:nvGrpSpPr>
        <p:cNvPr id="1" name=""/>
        <p:cNvGrpSpPr/>
        <p:nvPr/>
      </p:nvGrpSpPr>
      <p:grpSpPr>
        <a:xfrm>
          <a:off x="0" y="0"/>
          <a:ext cx="0" cy="0"/>
          <a:chOff x="0" y="0"/>
          <a:chExt cx="0" cy="0"/>
        </a:xfrm>
      </p:grpSpPr>
      <p:sp>
        <p:nvSpPr>
          <p:cNvPr name="Freeform 2" id="2"/>
          <p:cNvSpPr/>
          <p:nvPr/>
        </p:nvSpPr>
        <p:spPr>
          <a:xfrm flipH="false" flipV="false" rot="0">
            <a:off x="-4541769" y="5604787"/>
            <a:ext cx="18288006" cy="6741916"/>
          </a:xfrm>
          <a:custGeom>
            <a:avLst/>
            <a:gdLst/>
            <a:ahLst/>
            <a:cxnLst/>
            <a:rect r="r" b="b" t="t" l="l"/>
            <a:pathLst>
              <a:path h="6741916" w="18288006">
                <a:moveTo>
                  <a:pt x="0" y="0"/>
                </a:moveTo>
                <a:lnTo>
                  <a:pt x="18288006" y="0"/>
                </a:lnTo>
                <a:lnTo>
                  <a:pt x="18288006" y="6741916"/>
                </a:lnTo>
                <a:lnTo>
                  <a:pt x="0" y="6741916"/>
                </a:lnTo>
                <a:lnTo>
                  <a:pt x="0" y="0"/>
                </a:lnTo>
                <a:close/>
              </a:path>
            </a:pathLst>
          </a:custGeom>
          <a:blipFill>
            <a:blip r:embed="rId2"/>
            <a:stretch>
              <a:fillRect l="0" t="0" r="0" b="0"/>
            </a:stretch>
          </a:blipFill>
        </p:spPr>
      </p:sp>
      <p:sp>
        <p:nvSpPr>
          <p:cNvPr name="Freeform 3" id="3"/>
          <p:cNvSpPr/>
          <p:nvPr/>
        </p:nvSpPr>
        <p:spPr>
          <a:xfrm flipH="false" flipV="false" rot="0">
            <a:off x="1518113" y="1349893"/>
            <a:ext cx="15251774" cy="8177852"/>
          </a:xfrm>
          <a:custGeom>
            <a:avLst/>
            <a:gdLst/>
            <a:ahLst/>
            <a:cxnLst/>
            <a:rect r="r" b="b" t="t" l="l"/>
            <a:pathLst>
              <a:path h="8177852" w="15251774">
                <a:moveTo>
                  <a:pt x="0" y="0"/>
                </a:moveTo>
                <a:lnTo>
                  <a:pt x="15251774" y="0"/>
                </a:lnTo>
                <a:lnTo>
                  <a:pt x="15251774" y="8177853"/>
                </a:lnTo>
                <a:lnTo>
                  <a:pt x="0" y="8177853"/>
                </a:lnTo>
                <a:lnTo>
                  <a:pt x="0" y="0"/>
                </a:lnTo>
                <a:close/>
              </a:path>
            </a:pathLst>
          </a:custGeom>
          <a:blipFill>
            <a:blip r:embed="rId3"/>
            <a:stretch>
              <a:fillRect l="0" t="-238" r="0" b="-238"/>
            </a:stretch>
          </a:blipFill>
        </p:spPr>
      </p:sp>
      <p:sp>
        <p:nvSpPr>
          <p:cNvPr name="TextBox 4" id="4"/>
          <p:cNvSpPr txBox="true"/>
          <p:nvPr/>
        </p:nvSpPr>
        <p:spPr>
          <a:xfrm rot="0">
            <a:off x="660248" y="312277"/>
            <a:ext cx="15225150" cy="752475"/>
          </a:xfrm>
          <a:prstGeom prst="rect">
            <a:avLst/>
          </a:prstGeom>
        </p:spPr>
        <p:txBody>
          <a:bodyPr anchor="t" rtlCol="false" tIns="0" lIns="0" bIns="0" rIns="0">
            <a:spAutoFit/>
          </a:bodyPr>
          <a:lstStyle/>
          <a:p>
            <a:pPr algn="l">
              <a:lnSpc>
                <a:spcPts val="5999"/>
              </a:lnSpc>
            </a:pPr>
            <a:r>
              <a:rPr lang="en-US" b="true" sz="4999">
                <a:solidFill>
                  <a:srgbClr val="EBEAF3"/>
                </a:solidFill>
                <a:latin typeface="Roboto Bold"/>
                <a:ea typeface="Roboto Bold"/>
                <a:cs typeface="Roboto Bold"/>
                <a:sym typeface="Roboto Bold"/>
              </a:rPr>
              <a:t>Ridge Regression sử dụng sklearn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11224"/>
        </a:solidFill>
      </p:bgPr>
    </p:bg>
    <p:spTree>
      <p:nvGrpSpPr>
        <p:cNvPr id="1" name=""/>
        <p:cNvGrpSpPr/>
        <p:nvPr/>
      </p:nvGrpSpPr>
      <p:grpSpPr>
        <a:xfrm>
          <a:off x="0" y="0"/>
          <a:ext cx="0" cy="0"/>
          <a:chOff x="0" y="0"/>
          <a:chExt cx="0" cy="0"/>
        </a:xfrm>
      </p:grpSpPr>
      <p:sp>
        <p:nvSpPr>
          <p:cNvPr name="TextBox 2" id="2"/>
          <p:cNvSpPr txBox="true"/>
          <p:nvPr/>
        </p:nvSpPr>
        <p:spPr>
          <a:xfrm rot="0">
            <a:off x="1667765" y="766762"/>
            <a:ext cx="5198550" cy="504825"/>
          </a:xfrm>
          <a:prstGeom prst="rect">
            <a:avLst/>
          </a:prstGeom>
        </p:spPr>
        <p:txBody>
          <a:bodyPr anchor="t" rtlCol="false" tIns="0" lIns="0" bIns="0" rIns="0">
            <a:spAutoFit/>
          </a:bodyPr>
          <a:lstStyle/>
          <a:p>
            <a:pPr algn="l">
              <a:lnSpc>
                <a:spcPts val="3840"/>
              </a:lnSpc>
            </a:pPr>
            <a:r>
              <a:rPr lang="en-US" b="true" sz="3200">
                <a:solidFill>
                  <a:srgbClr val="EBEAF3"/>
                </a:solidFill>
                <a:latin typeface="Roboto Bold"/>
                <a:ea typeface="Roboto Bold"/>
                <a:cs typeface="Roboto Bold"/>
                <a:sym typeface="Roboto Bold"/>
              </a:rPr>
              <a:t>2.2 DECISION TREE - CART</a:t>
            </a:r>
          </a:p>
        </p:txBody>
      </p:sp>
      <p:sp>
        <p:nvSpPr>
          <p:cNvPr name="TextBox 3" id="3"/>
          <p:cNvSpPr txBox="true"/>
          <p:nvPr/>
        </p:nvSpPr>
        <p:spPr>
          <a:xfrm rot="0">
            <a:off x="1372550" y="5516444"/>
            <a:ext cx="6484749" cy="457200"/>
          </a:xfrm>
          <a:prstGeom prst="rect">
            <a:avLst/>
          </a:prstGeom>
        </p:spPr>
        <p:txBody>
          <a:bodyPr anchor="t" rtlCol="false" tIns="0" lIns="0" bIns="0" rIns="0">
            <a:spAutoFit/>
          </a:bodyPr>
          <a:lstStyle/>
          <a:p>
            <a:pPr algn="ctr">
              <a:lnSpc>
                <a:spcPts val="3555"/>
              </a:lnSpc>
            </a:pPr>
            <a:r>
              <a:rPr lang="en-US" b="true" sz="2963">
                <a:solidFill>
                  <a:srgbClr val="EBEAF3"/>
                </a:solidFill>
                <a:latin typeface="Roboto Bold"/>
                <a:ea typeface="Roboto Bold"/>
                <a:cs typeface="Roboto Bold"/>
                <a:sym typeface="Roboto Bold"/>
              </a:rPr>
              <a:t>2.1.1 CÁCH THỨC HOẠT ĐỘNG  </a:t>
            </a:r>
          </a:p>
        </p:txBody>
      </p:sp>
      <p:sp>
        <p:nvSpPr>
          <p:cNvPr name="Freeform 4" id="4"/>
          <p:cNvSpPr/>
          <p:nvPr/>
        </p:nvSpPr>
        <p:spPr>
          <a:xfrm flipH="false" flipV="false" rot="0">
            <a:off x="230249" y="2264758"/>
            <a:ext cx="1097308" cy="1097240"/>
          </a:xfrm>
          <a:custGeom>
            <a:avLst/>
            <a:gdLst/>
            <a:ahLst/>
            <a:cxnLst/>
            <a:rect r="r" b="b" t="t" l="l"/>
            <a:pathLst>
              <a:path h="1097240" w="1097308">
                <a:moveTo>
                  <a:pt x="0" y="0"/>
                </a:moveTo>
                <a:lnTo>
                  <a:pt x="1097308" y="0"/>
                </a:lnTo>
                <a:lnTo>
                  <a:pt x="1097308" y="1097240"/>
                </a:lnTo>
                <a:lnTo>
                  <a:pt x="0" y="10972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a:off x="11332831" y="4359465"/>
            <a:ext cx="947977" cy="467830"/>
          </a:xfrm>
          <a:prstGeom prst="line">
            <a:avLst/>
          </a:prstGeom>
          <a:ln cap="rnd" w="9525">
            <a:solidFill>
              <a:srgbClr val="435D74"/>
            </a:solidFill>
            <a:prstDash val="solid"/>
            <a:headEnd type="none" len="sm" w="sm"/>
            <a:tailEnd type="none" len="sm" w="sm"/>
          </a:ln>
        </p:spPr>
      </p:sp>
      <p:sp>
        <p:nvSpPr>
          <p:cNvPr name="AutoShape 6" id="6"/>
          <p:cNvSpPr/>
          <p:nvPr/>
        </p:nvSpPr>
        <p:spPr>
          <a:xfrm flipH="true">
            <a:off x="12274435" y="4359465"/>
            <a:ext cx="943270" cy="450866"/>
          </a:xfrm>
          <a:prstGeom prst="line">
            <a:avLst/>
          </a:prstGeom>
          <a:ln cap="rnd" w="9525">
            <a:solidFill>
              <a:srgbClr val="435D74"/>
            </a:solidFill>
            <a:prstDash val="solid"/>
            <a:headEnd type="none" len="sm" w="sm"/>
            <a:tailEnd type="none" len="sm" w="sm"/>
          </a:ln>
        </p:spPr>
      </p:sp>
      <p:sp>
        <p:nvSpPr>
          <p:cNvPr name="AutoShape 7" id="7"/>
          <p:cNvSpPr/>
          <p:nvPr/>
        </p:nvSpPr>
        <p:spPr>
          <a:xfrm>
            <a:off x="13217705" y="4359465"/>
            <a:ext cx="936891" cy="467830"/>
          </a:xfrm>
          <a:prstGeom prst="line">
            <a:avLst/>
          </a:prstGeom>
          <a:ln cap="rnd" w="9525">
            <a:solidFill>
              <a:srgbClr val="435D74"/>
            </a:solidFill>
            <a:prstDash val="solid"/>
            <a:headEnd type="none" len="sm" w="sm"/>
            <a:tailEnd type="none" len="sm" w="sm"/>
          </a:ln>
        </p:spPr>
      </p:sp>
      <p:sp>
        <p:nvSpPr>
          <p:cNvPr name="AutoShape 8" id="8"/>
          <p:cNvSpPr/>
          <p:nvPr/>
        </p:nvSpPr>
        <p:spPr>
          <a:xfrm flipH="true">
            <a:off x="14141713" y="4488479"/>
            <a:ext cx="819626" cy="338867"/>
          </a:xfrm>
          <a:prstGeom prst="line">
            <a:avLst/>
          </a:prstGeom>
          <a:ln cap="rnd" w="9525">
            <a:solidFill>
              <a:srgbClr val="435D74"/>
            </a:solidFill>
            <a:prstDash val="solid"/>
            <a:headEnd type="none" len="sm" w="sm"/>
            <a:tailEnd type="none" len="sm" w="sm"/>
          </a:ln>
        </p:spPr>
      </p:sp>
      <p:grpSp>
        <p:nvGrpSpPr>
          <p:cNvPr name="Group 9" id="9"/>
          <p:cNvGrpSpPr/>
          <p:nvPr/>
        </p:nvGrpSpPr>
        <p:grpSpPr>
          <a:xfrm rot="0">
            <a:off x="14544948" y="3778363"/>
            <a:ext cx="820035" cy="715684"/>
            <a:chOff x="0" y="0"/>
            <a:chExt cx="1030630" cy="899480"/>
          </a:xfrm>
        </p:grpSpPr>
        <p:sp>
          <p:nvSpPr>
            <p:cNvPr name="Freeform 10" id="10"/>
            <p:cNvSpPr/>
            <p:nvPr/>
          </p:nvSpPr>
          <p:spPr>
            <a:xfrm flipH="false" flipV="false" rot="0">
              <a:off x="0" y="0"/>
              <a:ext cx="1043428" cy="912278"/>
            </a:xfrm>
            <a:custGeom>
              <a:avLst/>
              <a:gdLst/>
              <a:ahLst/>
              <a:cxnLst/>
              <a:rect r="r" b="b" t="t" l="l"/>
              <a:pathLst>
                <a:path h="912278" w="1043428">
                  <a:moveTo>
                    <a:pt x="0" y="457058"/>
                  </a:moveTo>
                  <a:cubicBezTo>
                    <a:pt x="0" y="204655"/>
                    <a:pt x="234495" y="0"/>
                    <a:pt x="523700" y="0"/>
                  </a:cubicBezTo>
                  <a:lnTo>
                    <a:pt x="523700" y="14382"/>
                  </a:lnTo>
                  <a:lnTo>
                    <a:pt x="523700" y="0"/>
                  </a:lnTo>
                  <a:cubicBezTo>
                    <a:pt x="812741" y="0"/>
                    <a:pt x="1043428" y="204655"/>
                    <a:pt x="1043428" y="457058"/>
                  </a:cubicBezTo>
                  <a:cubicBezTo>
                    <a:pt x="1043428" y="709461"/>
                    <a:pt x="812741" y="912278"/>
                    <a:pt x="523700" y="912278"/>
                  </a:cubicBezTo>
                  <a:lnTo>
                    <a:pt x="523700" y="899578"/>
                  </a:lnTo>
                  <a:lnTo>
                    <a:pt x="523700" y="912278"/>
                  </a:lnTo>
                  <a:cubicBezTo>
                    <a:pt x="234495" y="912278"/>
                    <a:pt x="0" y="709317"/>
                    <a:pt x="0" y="457058"/>
                  </a:cubicBezTo>
                  <a:lnTo>
                    <a:pt x="16479" y="457058"/>
                  </a:lnTo>
                  <a:lnTo>
                    <a:pt x="30321" y="464824"/>
                  </a:lnTo>
                  <a:cubicBezTo>
                    <a:pt x="26366" y="470146"/>
                    <a:pt x="18786" y="472734"/>
                    <a:pt x="11865" y="470865"/>
                  </a:cubicBezTo>
                  <a:cubicBezTo>
                    <a:pt x="4944" y="468995"/>
                    <a:pt x="0" y="463386"/>
                    <a:pt x="0" y="457058"/>
                  </a:cubicBezTo>
                  <a:moveTo>
                    <a:pt x="32958" y="457058"/>
                  </a:moveTo>
                  <a:lnTo>
                    <a:pt x="16479" y="457058"/>
                  </a:lnTo>
                  <a:lnTo>
                    <a:pt x="2637" y="449292"/>
                  </a:lnTo>
                  <a:cubicBezTo>
                    <a:pt x="6592" y="443971"/>
                    <a:pt x="14172" y="441382"/>
                    <a:pt x="21093" y="443252"/>
                  </a:cubicBezTo>
                  <a:cubicBezTo>
                    <a:pt x="28014" y="445121"/>
                    <a:pt x="32958" y="450730"/>
                    <a:pt x="32958" y="457058"/>
                  </a:cubicBezTo>
                  <a:cubicBezTo>
                    <a:pt x="32958" y="693497"/>
                    <a:pt x="252622" y="885209"/>
                    <a:pt x="523700" y="885209"/>
                  </a:cubicBezTo>
                  <a:cubicBezTo>
                    <a:pt x="794779" y="885209"/>
                    <a:pt x="1014278" y="693497"/>
                    <a:pt x="1014278" y="457058"/>
                  </a:cubicBezTo>
                  <a:lnTo>
                    <a:pt x="1030728" y="457058"/>
                  </a:lnTo>
                  <a:lnTo>
                    <a:pt x="1014278" y="457058"/>
                  </a:lnTo>
                  <a:cubicBezTo>
                    <a:pt x="1014278" y="220475"/>
                    <a:pt x="794614" y="28764"/>
                    <a:pt x="523700" y="28764"/>
                  </a:cubicBezTo>
                  <a:lnTo>
                    <a:pt x="523700" y="14382"/>
                  </a:lnTo>
                  <a:lnTo>
                    <a:pt x="523700" y="28764"/>
                  </a:lnTo>
                  <a:cubicBezTo>
                    <a:pt x="252622" y="28764"/>
                    <a:pt x="32958" y="220475"/>
                    <a:pt x="32958" y="457058"/>
                  </a:cubicBezTo>
                  <a:close/>
                </a:path>
              </a:pathLst>
            </a:custGeom>
            <a:solidFill>
              <a:srgbClr val="435D74"/>
            </a:solidFill>
          </p:spPr>
        </p:sp>
      </p:grpSp>
      <p:grpSp>
        <p:nvGrpSpPr>
          <p:cNvPr name="Group 11" id="11"/>
          <p:cNvGrpSpPr/>
          <p:nvPr/>
        </p:nvGrpSpPr>
        <p:grpSpPr>
          <a:xfrm rot="0">
            <a:off x="12807688" y="3655185"/>
            <a:ext cx="820035" cy="715684"/>
            <a:chOff x="0" y="0"/>
            <a:chExt cx="1030630" cy="899480"/>
          </a:xfrm>
        </p:grpSpPr>
        <p:sp>
          <p:nvSpPr>
            <p:cNvPr name="Freeform 12" id="12"/>
            <p:cNvSpPr/>
            <p:nvPr/>
          </p:nvSpPr>
          <p:spPr>
            <a:xfrm flipH="false" flipV="false" rot="0">
              <a:off x="0" y="0"/>
              <a:ext cx="1043428" cy="912278"/>
            </a:xfrm>
            <a:custGeom>
              <a:avLst/>
              <a:gdLst/>
              <a:ahLst/>
              <a:cxnLst/>
              <a:rect r="r" b="b" t="t" l="l"/>
              <a:pathLst>
                <a:path h="912278" w="1043428">
                  <a:moveTo>
                    <a:pt x="0" y="457058"/>
                  </a:moveTo>
                  <a:cubicBezTo>
                    <a:pt x="0" y="204655"/>
                    <a:pt x="234495" y="0"/>
                    <a:pt x="523700" y="0"/>
                  </a:cubicBezTo>
                  <a:lnTo>
                    <a:pt x="523700" y="14382"/>
                  </a:lnTo>
                  <a:lnTo>
                    <a:pt x="523700" y="0"/>
                  </a:lnTo>
                  <a:cubicBezTo>
                    <a:pt x="812741" y="0"/>
                    <a:pt x="1043428" y="204655"/>
                    <a:pt x="1043428" y="457058"/>
                  </a:cubicBezTo>
                  <a:cubicBezTo>
                    <a:pt x="1043428" y="709461"/>
                    <a:pt x="812741" y="912278"/>
                    <a:pt x="523700" y="912278"/>
                  </a:cubicBezTo>
                  <a:lnTo>
                    <a:pt x="523700" y="899578"/>
                  </a:lnTo>
                  <a:lnTo>
                    <a:pt x="523700" y="912278"/>
                  </a:lnTo>
                  <a:cubicBezTo>
                    <a:pt x="234495" y="912278"/>
                    <a:pt x="0" y="709317"/>
                    <a:pt x="0" y="457058"/>
                  </a:cubicBezTo>
                  <a:lnTo>
                    <a:pt x="16479" y="457058"/>
                  </a:lnTo>
                  <a:lnTo>
                    <a:pt x="30321" y="464824"/>
                  </a:lnTo>
                  <a:cubicBezTo>
                    <a:pt x="26366" y="470146"/>
                    <a:pt x="18786" y="472734"/>
                    <a:pt x="11865" y="470865"/>
                  </a:cubicBezTo>
                  <a:cubicBezTo>
                    <a:pt x="4944" y="468995"/>
                    <a:pt x="0" y="463386"/>
                    <a:pt x="0" y="457058"/>
                  </a:cubicBezTo>
                  <a:moveTo>
                    <a:pt x="32958" y="457058"/>
                  </a:moveTo>
                  <a:lnTo>
                    <a:pt x="16479" y="457058"/>
                  </a:lnTo>
                  <a:lnTo>
                    <a:pt x="2637" y="449292"/>
                  </a:lnTo>
                  <a:cubicBezTo>
                    <a:pt x="6592" y="443971"/>
                    <a:pt x="14172" y="441382"/>
                    <a:pt x="21093" y="443252"/>
                  </a:cubicBezTo>
                  <a:cubicBezTo>
                    <a:pt x="28014" y="445121"/>
                    <a:pt x="32958" y="450730"/>
                    <a:pt x="32958" y="457058"/>
                  </a:cubicBezTo>
                  <a:cubicBezTo>
                    <a:pt x="32958" y="693497"/>
                    <a:pt x="252622" y="885209"/>
                    <a:pt x="523700" y="885209"/>
                  </a:cubicBezTo>
                  <a:cubicBezTo>
                    <a:pt x="794779" y="885209"/>
                    <a:pt x="1014278" y="693497"/>
                    <a:pt x="1014278" y="457058"/>
                  </a:cubicBezTo>
                  <a:lnTo>
                    <a:pt x="1030728" y="457058"/>
                  </a:lnTo>
                  <a:lnTo>
                    <a:pt x="1014278" y="457058"/>
                  </a:lnTo>
                  <a:cubicBezTo>
                    <a:pt x="1014278" y="220475"/>
                    <a:pt x="794614" y="28764"/>
                    <a:pt x="523700" y="28764"/>
                  </a:cubicBezTo>
                  <a:lnTo>
                    <a:pt x="523700" y="14382"/>
                  </a:lnTo>
                  <a:lnTo>
                    <a:pt x="523700" y="28764"/>
                  </a:lnTo>
                  <a:cubicBezTo>
                    <a:pt x="252622" y="28764"/>
                    <a:pt x="32958" y="220475"/>
                    <a:pt x="32958" y="457058"/>
                  </a:cubicBezTo>
                  <a:close/>
                </a:path>
              </a:pathLst>
            </a:custGeom>
            <a:solidFill>
              <a:srgbClr val="435D74"/>
            </a:solidFill>
          </p:spPr>
        </p:sp>
      </p:grpSp>
      <p:grpSp>
        <p:nvGrpSpPr>
          <p:cNvPr name="Group 13" id="13"/>
          <p:cNvGrpSpPr/>
          <p:nvPr/>
        </p:nvGrpSpPr>
        <p:grpSpPr>
          <a:xfrm rot="0">
            <a:off x="10922813" y="3655185"/>
            <a:ext cx="820035" cy="715684"/>
            <a:chOff x="0" y="0"/>
            <a:chExt cx="1030630" cy="899480"/>
          </a:xfrm>
        </p:grpSpPr>
        <p:sp>
          <p:nvSpPr>
            <p:cNvPr name="Freeform 14" id="14"/>
            <p:cNvSpPr/>
            <p:nvPr/>
          </p:nvSpPr>
          <p:spPr>
            <a:xfrm flipH="false" flipV="false" rot="0">
              <a:off x="0" y="0"/>
              <a:ext cx="1043428" cy="912278"/>
            </a:xfrm>
            <a:custGeom>
              <a:avLst/>
              <a:gdLst/>
              <a:ahLst/>
              <a:cxnLst/>
              <a:rect r="r" b="b" t="t" l="l"/>
              <a:pathLst>
                <a:path h="912278" w="1043428">
                  <a:moveTo>
                    <a:pt x="0" y="457058"/>
                  </a:moveTo>
                  <a:cubicBezTo>
                    <a:pt x="0" y="204655"/>
                    <a:pt x="234495" y="0"/>
                    <a:pt x="523700" y="0"/>
                  </a:cubicBezTo>
                  <a:lnTo>
                    <a:pt x="523700" y="14382"/>
                  </a:lnTo>
                  <a:lnTo>
                    <a:pt x="523700" y="0"/>
                  </a:lnTo>
                  <a:cubicBezTo>
                    <a:pt x="812741" y="0"/>
                    <a:pt x="1043428" y="204655"/>
                    <a:pt x="1043428" y="457058"/>
                  </a:cubicBezTo>
                  <a:cubicBezTo>
                    <a:pt x="1043428" y="709461"/>
                    <a:pt x="812741" y="912278"/>
                    <a:pt x="523700" y="912278"/>
                  </a:cubicBezTo>
                  <a:lnTo>
                    <a:pt x="523700" y="899578"/>
                  </a:lnTo>
                  <a:lnTo>
                    <a:pt x="523700" y="912278"/>
                  </a:lnTo>
                  <a:cubicBezTo>
                    <a:pt x="234495" y="912278"/>
                    <a:pt x="0" y="709317"/>
                    <a:pt x="0" y="457058"/>
                  </a:cubicBezTo>
                  <a:lnTo>
                    <a:pt x="16479" y="457058"/>
                  </a:lnTo>
                  <a:lnTo>
                    <a:pt x="30321" y="464824"/>
                  </a:lnTo>
                  <a:cubicBezTo>
                    <a:pt x="26366" y="470146"/>
                    <a:pt x="18786" y="472734"/>
                    <a:pt x="11865" y="470865"/>
                  </a:cubicBezTo>
                  <a:cubicBezTo>
                    <a:pt x="4944" y="468995"/>
                    <a:pt x="0" y="463386"/>
                    <a:pt x="0" y="457058"/>
                  </a:cubicBezTo>
                  <a:moveTo>
                    <a:pt x="32958" y="457058"/>
                  </a:moveTo>
                  <a:lnTo>
                    <a:pt x="16479" y="457058"/>
                  </a:lnTo>
                  <a:lnTo>
                    <a:pt x="2637" y="449292"/>
                  </a:lnTo>
                  <a:cubicBezTo>
                    <a:pt x="6592" y="443971"/>
                    <a:pt x="14172" y="441382"/>
                    <a:pt x="21093" y="443252"/>
                  </a:cubicBezTo>
                  <a:cubicBezTo>
                    <a:pt x="28014" y="445121"/>
                    <a:pt x="32958" y="450730"/>
                    <a:pt x="32958" y="457058"/>
                  </a:cubicBezTo>
                  <a:cubicBezTo>
                    <a:pt x="32958" y="693497"/>
                    <a:pt x="252622" y="885209"/>
                    <a:pt x="523700" y="885209"/>
                  </a:cubicBezTo>
                  <a:cubicBezTo>
                    <a:pt x="794779" y="885209"/>
                    <a:pt x="1014278" y="693497"/>
                    <a:pt x="1014278" y="457058"/>
                  </a:cubicBezTo>
                  <a:lnTo>
                    <a:pt x="1030728" y="457058"/>
                  </a:lnTo>
                  <a:lnTo>
                    <a:pt x="1014278" y="457058"/>
                  </a:lnTo>
                  <a:cubicBezTo>
                    <a:pt x="1014278" y="220475"/>
                    <a:pt x="794614" y="28764"/>
                    <a:pt x="523700" y="28764"/>
                  </a:cubicBezTo>
                  <a:lnTo>
                    <a:pt x="523700" y="14382"/>
                  </a:lnTo>
                  <a:lnTo>
                    <a:pt x="523700" y="28764"/>
                  </a:lnTo>
                  <a:cubicBezTo>
                    <a:pt x="252622" y="28764"/>
                    <a:pt x="32958" y="220475"/>
                    <a:pt x="32958" y="457058"/>
                  </a:cubicBezTo>
                  <a:close/>
                </a:path>
              </a:pathLst>
            </a:custGeom>
            <a:solidFill>
              <a:srgbClr val="435D74"/>
            </a:solidFill>
          </p:spPr>
        </p:sp>
      </p:grpSp>
      <p:grpSp>
        <p:nvGrpSpPr>
          <p:cNvPr name="Group 15" id="15"/>
          <p:cNvGrpSpPr/>
          <p:nvPr/>
        </p:nvGrpSpPr>
        <p:grpSpPr>
          <a:xfrm rot="0">
            <a:off x="13738192" y="4810284"/>
            <a:ext cx="820035" cy="715684"/>
            <a:chOff x="0" y="0"/>
            <a:chExt cx="1030630" cy="899480"/>
          </a:xfrm>
        </p:grpSpPr>
        <p:sp>
          <p:nvSpPr>
            <p:cNvPr name="Freeform 16" id="16"/>
            <p:cNvSpPr/>
            <p:nvPr/>
          </p:nvSpPr>
          <p:spPr>
            <a:xfrm flipH="false" flipV="false" rot="0">
              <a:off x="0" y="0"/>
              <a:ext cx="1043428" cy="912278"/>
            </a:xfrm>
            <a:custGeom>
              <a:avLst/>
              <a:gdLst/>
              <a:ahLst/>
              <a:cxnLst/>
              <a:rect r="r" b="b" t="t" l="l"/>
              <a:pathLst>
                <a:path h="912278" w="1043428">
                  <a:moveTo>
                    <a:pt x="0" y="457058"/>
                  </a:moveTo>
                  <a:cubicBezTo>
                    <a:pt x="0" y="204655"/>
                    <a:pt x="234495" y="0"/>
                    <a:pt x="523700" y="0"/>
                  </a:cubicBezTo>
                  <a:lnTo>
                    <a:pt x="523700" y="14382"/>
                  </a:lnTo>
                  <a:lnTo>
                    <a:pt x="523700" y="0"/>
                  </a:lnTo>
                  <a:cubicBezTo>
                    <a:pt x="812741" y="0"/>
                    <a:pt x="1043428" y="204655"/>
                    <a:pt x="1043428" y="457058"/>
                  </a:cubicBezTo>
                  <a:cubicBezTo>
                    <a:pt x="1043428" y="709461"/>
                    <a:pt x="812741" y="912278"/>
                    <a:pt x="523700" y="912278"/>
                  </a:cubicBezTo>
                  <a:lnTo>
                    <a:pt x="523700" y="899578"/>
                  </a:lnTo>
                  <a:lnTo>
                    <a:pt x="523700" y="912278"/>
                  </a:lnTo>
                  <a:cubicBezTo>
                    <a:pt x="234495" y="912278"/>
                    <a:pt x="0" y="709317"/>
                    <a:pt x="0" y="457058"/>
                  </a:cubicBezTo>
                  <a:lnTo>
                    <a:pt x="16479" y="457058"/>
                  </a:lnTo>
                  <a:lnTo>
                    <a:pt x="30321" y="464824"/>
                  </a:lnTo>
                  <a:cubicBezTo>
                    <a:pt x="26366" y="470146"/>
                    <a:pt x="18786" y="472734"/>
                    <a:pt x="11865" y="470865"/>
                  </a:cubicBezTo>
                  <a:cubicBezTo>
                    <a:pt x="4944" y="468995"/>
                    <a:pt x="0" y="463386"/>
                    <a:pt x="0" y="457058"/>
                  </a:cubicBezTo>
                  <a:moveTo>
                    <a:pt x="32958" y="457058"/>
                  </a:moveTo>
                  <a:lnTo>
                    <a:pt x="16479" y="457058"/>
                  </a:lnTo>
                  <a:lnTo>
                    <a:pt x="2637" y="449292"/>
                  </a:lnTo>
                  <a:cubicBezTo>
                    <a:pt x="6592" y="443971"/>
                    <a:pt x="14172" y="441382"/>
                    <a:pt x="21093" y="443252"/>
                  </a:cubicBezTo>
                  <a:cubicBezTo>
                    <a:pt x="28014" y="445121"/>
                    <a:pt x="32958" y="450730"/>
                    <a:pt x="32958" y="457058"/>
                  </a:cubicBezTo>
                  <a:cubicBezTo>
                    <a:pt x="32958" y="693497"/>
                    <a:pt x="252622" y="885209"/>
                    <a:pt x="523700" y="885209"/>
                  </a:cubicBezTo>
                  <a:cubicBezTo>
                    <a:pt x="794779" y="885209"/>
                    <a:pt x="1014278" y="693497"/>
                    <a:pt x="1014278" y="457058"/>
                  </a:cubicBezTo>
                  <a:lnTo>
                    <a:pt x="1030728" y="457058"/>
                  </a:lnTo>
                  <a:lnTo>
                    <a:pt x="1014278" y="457058"/>
                  </a:lnTo>
                  <a:cubicBezTo>
                    <a:pt x="1014278" y="220475"/>
                    <a:pt x="794614" y="28764"/>
                    <a:pt x="523700" y="28764"/>
                  </a:cubicBezTo>
                  <a:lnTo>
                    <a:pt x="523700" y="14382"/>
                  </a:lnTo>
                  <a:lnTo>
                    <a:pt x="523700" y="28764"/>
                  </a:lnTo>
                  <a:cubicBezTo>
                    <a:pt x="252622" y="28764"/>
                    <a:pt x="32958" y="220475"/>
                    <a:pt x="32958" y="457058"/>
                  </a:cubicBezTo>
                  <a:close/>
                </a:path>
              </a:pathLst>
            </a:custGeom>
            <a:solidFill>
              <a:srgbClr val="435D74"/>
            </a:solidFill>
          </p:spPr>
        </p:sp>
      </p:grpSp>
      <p:grpSp>
        <p:nvGrpSpPr>
          <p:cNvPr name="Group 17" id="17"/>
          <p:cNvGrpSpPr/>
          <p:nvPr/>
        </p:nvGrpSpPr>
        <p:grpSpPr>
          <a:xfrm rot="0">
            <a:off x="11864418" y="4810285"/>
            <a:ext cx="820035" cy="715684"/>
            <a:chOff x="0" y="0"/>
            <a:chExt cx="1030630" cy="899480"/>
          </a:xfrm>
        </p:grpSpPr>
        <p:sp>
          <p:nvSpPr>
            <p:cNvPr name="Freeform 18" id="18"/>
            <p:cNvSpPr/>
            <p:nvPr/>
          </p:nvSpPr>
          <p:spPr>
            <a:xfrm flipH="false" flipV="false" rot="0">
              <a:off x="0" y="0"/>
              <a:ext cx="1043428" cy="912278"/>
            </a:xfrm>
            <a:custGeom>
              <a:avLst/>
              <a:gdLst/>
              <a:ahLst/>
              <a:cxnLst/>
              <a:rect r="r" b="b" t="t" l="l"/>
              <a:pathLst>
                <a:path h="912278" w="1043428">
                  <a:moveTo>
                    <a:pt x="0" y="457058"/>
                  </a:moveTo>
                  <a:cubicBezTo>
                    <a:pt x="0" y="204655"/>
                    <a:pt x="234495" y="0"/>
                    <a:pt x="523700" y="0"/>
                  </a:cubicBezTo>
                  <a:lnTo>
                    <a:pt x="523700" y="14382"/>
                  </a:lnTo>
                  <a:lnTo>
                    <a:pt x="523700" y="0"/>
                  </a:lnTo>
                  <a:cubicBezTo>
                    <a:pt x="812741" y="0"/>
                    <a:pt x="1043428" y="204655"/>
                    <a:pt x="1043428" y="457058"/>
                  </a:cubicBezTo>
                  <a:cubicBezTo>
                    <a:pt x="1043428" y="709461"/>
                    <a:pt x="812741" y="912278"/>
                    <a:pt x="523700" y="912278"/>
                  </a:cubicBezTo>
                  <a:lnTo>
                    <a:pt x="523700" y="899578"/>
                  </a:lnTo>
                  <a:lnTo>
                    <a:pt x="523700" y="912278"/>
                  </a:lnTo>
                  <a:cubicBezTo>
                    <a:pt x="234495" y="912278"/>
                    <a:pt x="0" y="709317"/>
                    <a:pt x="0" y="457058"/>
                  </a:cubicBezTo>
                  <a:lnTo>
                    <a:pt x="16479" y="457058"/>
                  </a:lnTo>
                  <a:lnTo>
                    <a:pt x="30321" y="464824"/>
                  </a:lnTo>
                  <a:cubicBezTo>
                    <a:pt x="26366" y="470146"/>
                    <a:pt x="18786" y="472734"/>
                    <a:pt x="11865" y="470865"/>
                  </a:cubicBezTo>
                  <a:cubicBezTo>
                    <a:pt x="4944" y="468995"/>
                    <a:pt x="0" y="463386"/>
                    <a:pt x="0" y="457058"/>
                  </a:cubicBezTo>
                  <a:moveTo>
                    <a:pt x="32958" y="457058"/>
                  </a:moveTo>
                  <a:lnTo>
                    <a:pt x="16479" y="457058"/>
                  </a:lnTo>
                  <a:lnTo>
                    <a:pt x="2637" y="449292"/>
                  </a:lnTo>
                  <a:cubicBezTo>
                    <a:pt x="6592" y="443971"/>
                    <a:pt x="14172" y="441382"/>
                    <a:pt x="21093" y="443252"/>
                  </a:cubicBezTo>
                  <a:cubicBezTo>
                    <a:pt x="28014" y="445121"/>
                    <a:pt x="32958" y="450730"/>
                    <a:pt x="32958" y="457058"/>
                  </a:cubicBezTo>
                  <a:cubicBezTo>
                    <a:pt x="32958" y="693497"/>
                    <a:pt x="252622" y="885209"/>
                    <a:pt x="523700" y="885209"/>
                  </a:cubicBezTo>
                  <a:cubicBezTo>
                    <a:pt x="794779" y="885209"/>
                    <a:pt x="1014278" y="693497"/>
                    <a:pt x="1014278" y="457058"/>
                  </a:cubicBezTo>
                  <a:lnTo>
                    <a:pt x="1030728" y="457058"/>
                  </a:lnTo>
                  <a:lnTo>
                    <a:pt x="1014278" y="457058"/>
                  </a:lnTo>
                  <a:cubicBezTo>
                    <a:pt x="1014278" y="220475"/>
                    <a:pt x="794614" y="28764"/>
                    <a:pt x="523700" y="28764"/>
                  </a:cubicBezTo>
                  <a:lnTo>
                    <a:pt x="523700" y="14382"/>
                  </a:lnTo>
                  <a:lnTo>
                    <a:pt x="523700" y="28764"/>
                  </a:lnTo>
                  <a:cubicBezTo>
                    <a:pt x="252622" y="28764"/>
                    <a:pt x="32958" y="220475"/>
                    <a:pt x="32958" y="457058"/>
                  </a:cubicBezTo>
                  <a:close/>
                </a:path>
              </a:pathLst>
            </a:custGeom>
            <a:solidFill>
              <a:srgbClr val="435D74"/>
            </a:solidFill>
          </p:spPr>
        </p:sp>
      </p:grpSp>
      <p:sp>
        <p:nvSpPr>
          <p:cNvPr name="TextBox 19" id="19"/>
          <p:cNvSpPr txBox="true"/>
          <p:nvPr/>
        </p:nvSpPr>
        <p:spPr>
          <a:xfrm rot="0">
            <a:off x="1300368" y="1684665"/>
            <a:ext cx="16228429" cy="1800225"/>
          </a:xfrm>
          <a:prstGeom prst="rect">
            <a:avLst/>
          </a:prstGeom>
        </p:spPr>
        <p:txBody>
          <a:bodyPr anchor="t" rtlCol="false" tIns="0" lIns="0" bIns="0" rIns="0">
            <a:spAutoFit/>
          </a:bodyPr>
          <a:lstStyle/>
          <a:p>
            <a:pPr algn="l" marL="646814" indent="-323407" lvl="1">
              <a:lnSpc>
                <a:spcPts val="3595"/>
              </a:lnSpc>
              <a:buFont typeface="Arial"/>
              <a:buChar char="•"/>
            </a:pPr>
            <a:r>
              <a:rPr lang="en-US" sz="2995">
                <a:solidFill>
                  <a:srgbClr val="EBEAF3"/>
                </a:solidFill>
                <a:latin typeface="Roboto"/>
                <a:ea typeface="Roboto"/>
                <a:cs typeface="Roboto"/>
                <a:sym typeface="Roboto"/>
              </a:rPr>
              <a:t>Hồi quy Decision Tree (Cây quyết định) là một phương pháp dựa trên việc chia nhỏ dữ liệu thành các nhóm con để dự đoán giá trị đầu ra liên tục (hồi quy). </a:t>
            </a:r>
          </a:p>
          <a:p>
            <a:pPr algn="l">
              <a:lnSpc>
                <a:spcPts val="3595"/>
              </a:lnSpc>
            </a:pPr>
          </a:p>
          <a:p>
            <a:pPr algn="l">
              <a:lnSpc>
                <a:spcPts val="3595"/>
              </a:lnSpc>
            </a:pPr>
          </a:p>
        </p:txBody>
      </p:sp>
      <p:sp>
        <p:nvSpPr>
          <p:cNvPr name="TextBox 20" id="20"/>
          <p:cNvSpPr txBox="true"/>
          <p:nvPr/>
        </p:nvSpPr>
        <p:spPr>
          <a:xfrm rot="0">
            <a:off x="1327557" y="6630869"/>
            <a:ext cx="16890720" cy="1011553"/>
          </a:xfrm>
          <a:prstGeom prst="rect">
            <a:avLst/>
          </a:prstGeom>
        </p:spPr>
        <p:txBody>
          <a:bodyPr anchor="t" rtlCol="false" tIns="0" lIns="0" bIns="0" rIns="0">
            <a:spAutoFit/>
          </a:bodyPr>
          <a:lstStyle/>
          <a:p>
            <a:pPr algn="l" marL="631529" indent="-315764" lvl="1">
              <a:lnSpc>
                <a:spcPts val="4095"/>
              </a:lnSpc>
              <a:buFont typeface="Arial"/>
              <a:buChar char="•"/>
            </a:pPr>
            <a:r>
              <a:rPr lang="en-US" sz="2925" spc="14">
                <a:solidFill>
                  <a:srgbClr val="EBEAF3"/>
                </a:solidFill>
                <a:latin typeface="Roboto"/>
                <a:ea typeface="Roboto"/>
                <a:cs typeface="Roboto"/>
                <a:sym typeface="Roboto"/>
              </a:rPr>
              <a:t>Khi đạt nút lá, giá trị dự đoán là trung bình của các nhãn trong nhóm đó.</a:t>
            </a:r>
          </a:p>
          <a:p>
            <a:pPr algn="l">
              <a:lnSpc>
                <a:spcPts val="4095"/>
              </a:lnSpc>
            </a:pPr>
          </a:p>
        </p:txBody>
      </p:sp>
      <p:sp>
        <p:nvSpPr>
          <p:cNvPr name="TextBox 21" id="21"/>
          <p:cNvSpPr txBox="true"/>
          <p:nvPr/>
        </p:nvSpPr>
        <p:spPr>
          <a:xfrm rot="0">
            <a:off x="1503060" y="3342948"/>
            <a:ext cx="10390227" cy="485775"/>
          </a:xfrm>
          <a:prstGeom prst="rect">
            <a:avLst/>
          </a:prstGeom>
        </p:spPr>
        <p:txBody>
          <a:bodyPr anchor="t" rtlCol="false" tIns="0" lIns="0" bIns="0" rIns="0">
            <a:spAutoFit/>
          </a:bodyPr>
          <a:lstStyle/>
          <a:p>
            <a:pPr algn="ctr" marL="669289" indent="-334645" lvl="1">
              <a:lnSpc>
                <a:spcPts val="3719"/>
              </a:lnSpc>
              <a:spcBef>
                <a:spcPct val="0"/>
              </a:spcBef>
              <a:buFont typeface="Arial"/>
              <a:buChar char="•"/>
            </a:pPr>
            <a:r>
              <a:rPr lang="en-US" sz="3099">
                <a:solidFill>
                  <a:srgbClr val="EBEAF3"/>
                </a:solidFill>
                <a:latin typeface="Roboto"/>
                <a:ea typeface="Roboto"/>
                <a:cs typeface="Roboto"/>
                <a:sym typeface="Roboto"/>
              </a:rPr>
              <a:t>Phương pháp này sử dụng độ sâu để đánh giá mô hình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11224"/>
        </a:solidFill>
      </p:bgPr>
    </p:bg>
    <p:spTree>
      <p:nvGrpSpPr>
        <p:cNvPr id="1" name=""/>
        <p:cNvGrpSpPr/>
        <p:nvPr/>
      </p:nvGrpSpPr>
      <p:grpSpPr>
        <a:xfrm>
          <a:off x="0" y="0"/>
          <a:ext cx="0" cy="0"/>
          <a:chOff x="0" y="0"/>
          <a:chExt cx="0" cy="0"/>
        </a:xfrm>
      </p:grpSpPr>
      <p:sp>
        <p:nvSpPr>
          <p:cNvPr name="Freeform 2" id="2"/>
          <p:cNvSpPr/>
          <p:nvPr/>
        </p:nvSpPr>
        <p:spPr>
          <a:xfrm flipH="false" flipV="false" rot="0">
            <a:off x="-8327598" y="-2461832"/>
            <a:ext cx="18288006" cy="6304362"/>
          </a:xfrm>
          <a:custGeom>
            <a:avLst/>
            <a:gdLst/>
            <a:ahLst/>
            <a:cxnLst/>
            <a:rect r="r" b="b" t="t" l="l"/>
            <a:pathLst>
              <a:path h="6304362" w="18288006">
                <a:moveTo>
                  <a:pt x="0" y="0"/>
                </a:moveTo>
                <a:lnTo>
                  <a:pt x="18288006" y="0"/>
                </a:lnTo>
                <a:lnTo>
                  <a:pt x="18288006" y="6304362"/>
                </a:lnTo>
                <a:lnTo>
                  <a:pt x="0" y="6304362"/>
                </a:lnTo>
                <a:lnTo>
                  <a:pt x="0" y="0"/>
                </a:lnTo>
                <a:close/>
              </a:path>
            </a:pathLst>
          </a:custGeom>
          <a:blipFill>
            <a:blip r:embed="rId3"/>
            <a:stretch>
              <a:fillRect l="0" t="0" r="0" b="0"/>
            </a:stretch>
          </a:blipFill>
        </p:spPr>
      </p:sp>
      <p:sp>
        <p:nvSpPr>
          <p:cNvPr name="Freeform 3" id="3"/>
          <p:cNvSpPr/>
          <p:nvPr/>
        </p:nvSpPr>
        <p:spPr>
          <a:xfrm flipH="false" flipV="false" rot="0">
            <a:off x="3350200" y="-4877658"/>
            <a:ext cx="18288006" cy="6741916"/>
          </a:xfrm>
          <a:custGeom>
            <a:avLst/>
            <a:gdLst/>
            <a:ahLst/>
            <a:cxnLst/>
            <a:rect r="r" b="b" t="t" l="l"/>
            <a:pathLst>
              <a:path h="6741916" w="18288006">
                <a:moveTo>
                  <a:pt x="0" y="0"/>
                </a:moveTo>
                <a:lnTo>
                  <a:pt x="18288006" y="0"/>
                </a:lnTo>
                <a:lnTo>
                  <a:pt x="18288006" y="6741916"/>
                </a:lnTo>
                <a:lnTo>
                  <a:pt x="0" y="6741916"/>
                </a:lnTo>
                <a:lnTo>
                  <a:pt x="0" y="0"/>
                </a:lnTo>
                <a:close/>
              </a:path>
            </a:pathLst>
          </a:custGeom>
          <a:blipFill>
            <a:blip r:embed="rId4"/>
            <a:stretch>
              <a:fillRect l="0" t="0" r="0" b="0"/>
            </a:stretch>
          </a:blipFill>
        </p:spPr>
      </p:sp>
      <p:sp>
        <p:nvSpPr>
          <p:cNvPr name="AutoShape 4" id="4"/>
          <p:cNvSpPr/>
          <p:nvPr/>
        </p:nvSpPr>
        <p:spPr>
          <a:xfrm>
            <a:off x="5759839" y="2692201"/>
            <a:ext cx="1591359" cy="0"/>
          </a:xfrm>
          <a:prstGeom prst="line">
            <a:avLst/>
          </a:prstGeom>
          <a:ln cap="flat" w="38100">
            <a:solidFill>
              <a:srgbClr val="FFFFFF"/>
            </a:solidFill>
            <a:prstDash val="solid"/>
            <a:headEnd type="none" len="sm" w="sm"/>
            <a:tailEnd type="triangle" len="med" w="lg"/>
          </a:ln>
        </p:spPr>
      </p:sp>
      <p:sp>
        <p:nvSpPr>
          <p:cNvPr name="AutoShape 5" id="5"/>
          <p:cNvSpPr/>
          <p:nvPr/>
        </p:nvSpPr>
        <p:spPr>
          <a:xfrm>
            <a:off x="7303419" y="6262657"/>
            <a:ext cx="1618640" cy="0"/>
          </a:xfrm>
          <a:prstGeom prst="line">
            <a:avLst/>
          </a:prstGeom>
          <a:ln cap="flat" w="38100">
            <a:solidFill>
              <a:srgbClr val="FFFFFF"/>
            </a:solidFill>
            <a:prstDash val="solid"/>
            <a:headEnd type="none" len="sm" w="sm"/>
            <a:tailEnd type="triangle" len="med" w="lg"/>
          </a:ln>
        </p:spPr>
      </p:sp>
      <p:sp>
        <p:nvSpPr>
          <p:cNvPr name="Freeform 6" id="6"/>
          <p:cNvSpPr/>
          <p:nvPr/>
        </p:nvSpPr>
        <p:spPr>
          <a:xfrm flipH="false" flipV="false" rot="0">
            <a:off x="2940369" y="3556780"/>
            <a:ext cx="6203631" cy="791352"/>
          </a:xfrm>
          <a:custGeom>
            <a:avLst/>
            <a:gdLst/>
            <a:ahLst/>
            <a:cxnLst/>
            <a:rect r="r" b="b" t="t" l="l"/>
            <a:pathLst>
              <a:path h="791352" w="6203631">
                <a:moveTo>
                  <a:pt x="0" y="0"/>
                </a:moveTo>
                <a:lnTo>
                  <a:pt x="6203631" y="0"/>
                </a:lnTo>
                <a:lnTo>
                  <a:pt x="6203631" y="791352"/>
                </a:lnTo>
                <a:lnTo>
                  <a:pt x="0" y="791352"/>
                </a:lnTo>
                <a:lnTo>
                  <a:pt x="0" y="0"/>
                </a:lnTo>
                <a:close/>
              </a:path>
            </a:pathLst>
          </a:custGeom>
          <a:blipFill>
            <a:blip r:embed="rId5"/>
            <a:stretch>
              <a:fillRect l="0" t="0" r="0" b="0"/>
            </a:stretch>
          </a:blipFill>
        </p:spPr>
      </p:sp>
      <p:sp>
        <p:nvSpPr>
          <p:cNvPr name="Freeform 7" id="7"/>
          <p:cNvSpPr/>
          <p:nvPr/>
        </p:nvSpPr>
        <p:spPr>
          <a:xfrm flipH="false" flipV="false" rot="0">
            <a:off x="7756627" y="2234802"/>
            <a:ext cx="3589953" cy="979078"/>
          </a:xfrm>
          <a:custGeom>
            <a:avLst/>
            <a:gdLst/>
            <a:ahLst/>
            <a:cxnLst/>
            <a:rect r="r" b="b" t="t" l="l"/>
            <a:pathLst>
              <a:path h="979078" w="3589953">
                <a:moveTo>
                  <a:pt x="0" y="0"/>
                </a:moveTo>
                <a:lnTo>
                  <a:pt x="3589953" y="0"/>
                </a:lnTo>
                <a:lnTo>
                  <a:pt x="3589953" y="979078"/>
                </a:lnTo>
                <a:lnTo>
                  <a:pt x="0" y="979078"/>
                </a:lnTo>
                <a:lnTo>
                  <a:pt x="0" y="0"/>
                </a:lnTo>
                <a:close/>
              </a:path>
            </a:pathLst>
          </a:custGeom>
          <a:blipFill>
            <a:blip r:embed="rId6"/>
            <a:stretch>
              <a:fillRect l="0" t="0" r="0" b="0"/>
            </a:stretch>
          </a:blipFill>
        </p:spPr>
      </p:sp>
      <p:sp>
        <p:nvSpPr>
          <p:cNvPr name="Freeform 8" id="8"/>
          <p:cNvSpPr/>
          <p:nvPr/>
        </p:nvSpPr>
        <p:spPr>
          <a:xfrm flipH="false" flipV="false" rot="0">
            <a:off x="9341120" y="4579698"/>
            <a:ext cx="8765531" cy="4678602"/>
          </a:xfrm>
          <a:custGeom>
            <a:avLst/>
            <a:gdLst/>
            <a:ahLst/>
            <a:cxnLst/>
            <a:rect r="r" b="b" t="t" l="l"/>
            <a:pathLst>
              <a:path h="4678602" w="8765531">
                <a:moveTo>
                  <a:pt x="0" y="0"/>
                </a:moveTo>
                <a:lnTo>
                  <a:pt x="8765531" y="0"/>
                </a:lnTo>
                <a:lnTo>
                  <a:pt x="8765531" y="4678602"/>
                </a:lnTo>
                <a:lnTo>
                  <a:pt x="0" y="4678602"/>
                </a:lnTo>
                <a:lnTo>
                  <a:pt x="0" y="0"/>
                </a:lnTo>
                <a:close/>
              </a:path>
            </a:pathLst>
          </a:custGeom>
          <a:blipFill>
            <a:blip r:embed="rId7"/>
            <a:stretch>
              <a:fillRect l="0" t="0" r="0" b="0"/>
            </a:stretch>
          </a:blipFill>
        </p:spPr>
      </p:sp>
      <p:sp>
        <p:nvSpPr>
          <p:cNvPr name="TextBox 9" id="9"/>
          <p:cNvSpPr txBox="true"/>
          <p:nvPr/>
        </p:nvSpPr>
        <p:spPr>
          <a:xfrm rot="0">
            <a:off x="500164" y="207159"/>
            <a:ext cx="15225150" cy="752475"/>
          </a:xfrm>
          <a:prstGeom prst="rect">
            <a:avLst/>
          </a:prstGeom>
        </p:spPr>
        <p:txBody>
          <a:bodyPr anchor="t" rtlCol="false" tIns="0" lIns="0" bIns="0" rIns="0">
            <a:spAutoFit/>
          </a:bodyPr>
          <a:lstStyle/>
          <a:p>
            <a:pPr algn="l">
              <a:lnSpc>
                <a:spcPts val="5999"/>
              </a:lnSpc>
            </a:pPr>
            <a:r>
              <a:rPr lang="en-US" b="true" sz="4999">
                <a:solidFill>
                  <a:srgbClr val="EBEAF3"/>
                </a:solidFill>
                <a:latin typeface="Roboto Bold"/>
                <a:ea typeface="Roboto Bold"/>
                <a:cs typeface="Roboto Bold"/>
                <a:sym typeface="Roboto Bold"/>
              </a:rPr>
              <a:t>Các bước triển khai thuật toán</a:t>
            </a:r>
          </a:p>
        </p:txBody>
      </p:sp>
      <p:sp>
        <p:nvSpPr>
          <p:cNvPr name="TextBox 10" id="10"/>
          <p:cNvSpPr txBox="true"/>
          <p:nvPr/>
        </p:nvSpPr>
        <p:spPr>
          <a:xfrm rot="0">
            <a:off x="1843907" y="2325854"/>
            <a:ext cx="3767550" cy="857250"/>
          </a:xfrm>
          <a:prstGeom prst="rect">
            <a:avLst/>
          </a:prstGeom>
        </p:spPr>
        <p:txBody>
          <a:bodyPr anchor="t" rtlCol="false" tIns="0" lIns="0" bIns="0" rIns="0">
            <a:spAutoFit/>
          </a:bodyPr>
          <a:lstStyle/>
          <a:p>
            <a:pPr algn="l" marL="604520" indent="-302260" lvl="1">
              <a:lnSpc>
                <a:spcPts val="3359"/>
              </a:lnSpc>
              <a:buFont typeface="Arial"/>
              <a:buChar char="•"/>
            </a:pPr>
            <a:r>
              <a:rPr lang="en-US" sz="2799">
                <a:solidFill>
                  <a:srgbClr val="EBEAF3"/>
                </a:solidFill>
                <a:latin typeface="Roboto"/>
                <a:ea typeface="Roboto"/>
                <a:cs typeface="Roboto"/>
                <a:sym typeface="Roboto"/>
              </a:rPr>
              <a:t>Tính lỗi của  dữ liệu (MSE)</a:t>
            </a:r>
          </a:p>
        </p:txBody>
      </p:sp>
      <p:sp>
        <p:nvSpPr>
          <p:cNvPr name="TextBox 11" id="11"/>
          <p:cNvSpPr txBox="true"/>
          <p:nvPr/>
        </p:nvSpPr>
        <p:spPr>
          <a:xfrm rot="0">
            <a:off x="230467" y="9308645"/>
            <a:ext cx="17597236" cy="476250"/>
          </a:xfrm>
          <a:prstGeom prst="rect">
            <a:avLst/>
          </a:prstGeom>
        </p:spPr>
        <p:txBody>
          <a:bodyPr anchor="t" rtlCol="false" tIns="0" lIns="0" bIns="0" rIns="0">
            <a:spAutoFit/>
          </a:bodyPr>
          <a:lstStyle/>
          <a:p>
            <a:pPr algn="l">
              <a:lnSpc>
                <a:spcPts val="3600"/>
              </a:lnSpc>
            </a:pPr>
            <a:r>
              <a:rPr lang="en-US" sz="3000" u="sng">
                <a:solidFill>
                  <a:srgbClr val="477AEB"/>
                </a:solidFill>
                <a:latin typeface="Roboto"/>
                <a:ea typeface="Roboto"/>
                <a:cs typeface="Roboto"/>
                <a:sym typeface="Roboto"/>
                <a:hlinkClick r:id="rId8" tooltip="https://github.com/huynq2004/Student-Final-Grade-ML/blob/ngoccn/notebooks/03_Decision_Tree_Cart.ipynb"/>
              </a:rPr>
              <a:t>Link xem code cụ thể của thuật toán</a:t>
            </a:r>
          </a:p>
        </p:txBody>
      </p:sp>
      <p:sp>
        <p:nvSpPr>
          <p:cNvPr name="TextBox 12" id="12"/>
          <p:cNvSpPr txBox="true"/>
          <p:nvPr/>
        </p:nvSpPr>
        <p:spPr>
          <a:xfrm rot="0">
            <a:off x="722912" y="1283824"/>
            <a:ext cx="3926512" cy="552450"/>
          </a:xfrm>
          <a:prstGeom prst="rect">
            <a:avLst/>
          </a:prstGeom>
        </p:spPr>
        <p:txBody>
          <a:bodyPr anchor="t" rtlCol="false" tIns="0" lIns="0" bIns="0" rIns="0">
            <a:spAutoFit/>
          </a:bodyPr>
          <a:lstStyle/>
          <a:p>
            <a:pPr algn="l">
              <a:lnSpc>
                <a:spcPts val="4200"/>
              </a:lnSpc>
            </a:pPr>
            <a:r>
              <a:rPr lang="en-US" b="true" sz="3500">
                <a:solidFill>
                  <a:srgbClr val="EBEAF3"/>
                </a:solidFill>
                <a:latin typeface="Roboto Bold"/>
                <a:ea typeface="Roboto Bold"/>
                <a:cs typeface="Roboto Bold"/>
                <a:sym typeface="Roboto Bold"/>
              </a:rPr>
              <a:t>1. Hàm thuật toán</a:t>
            </a:r>
          </a:p>
        </p:txBody>
      </p:sp>
      <p:sp>
        <p:nvSpPr>
          <p:cNvPr name="TextBox 13" id="13"/>
          <p:cNvSpPr txBox="true"/>
          <p:nvPr/>
        </p:nvSpPr>
        <p:spPr>
          <a:xfrm rot="0">
            <a:off x="2471452" y="6024532"/>
            <a:ext cx="3288387" cy="438150"/>
          </a:xfrm>
          <a:prstGeom prst="rect">
            <a:avLst/>
          </a:prstGeom>
        </p:spPr>
        <p:txBody>
          <a:bodyPr anchor="t" rtlCol="false" tIns="0" lIns="0" bIns="0" rIns="0">
            <a:spAutoFit/>
          </a:bodyPr>
          <a:lstStyle/>
          <a:p>
            <a:pPr algn="ctr" marL="604519" indent="-302260" lvl="1">
              <a:lnSpc>
                <a:spcPts val="3359"/>
              </a:lnSpc>
              <a:spcBef>
                <a:spcPct val="0"/>
              </a:spcBef>
              <a:buFont typeface="Arial"/>
              <a:buChar char="•"/>
            </a:pPr>
            <a:r>
              <a:rPr lang="en-US" sz="2799">
                <a:solidFill>
                  <a:srgbClr val="FFFFFF"/>
                </a:solidFill>
                <a:latin typeface="Roboto"/>
                <a:ea typeface="Roboto"/>
                <a:cs typeface="Roboto"/>
                <a:sym typeface="Roboto"/>
              </a:rPr>
              <a:t>T</a:t>
            </a:r>
            <a:r>
              <a:rPr lang="en-US" sz="2799">
                <a:solidFill>
                  <a:srgbClr val="FFFFFF"/>
                </a:solidFill>
                <a:latin typeface="Roboto"/>
                <a:ea typeface="Roboto"/>
                <a:cs typeface="Roboto"/>
                <a:sym typeface="Roboto"/>
              </a:rPr>
              <a:t>ìm split tốt nhất</a:t>
            </a:r>
          </a:p>
        </p:txBody>
      </p:sp>
      <p:sp>
        <p:nvSpPr>
          <p:cNvPr name="TextBox 14" id="14"/>
          <p:cNvSpPr txBox="true"/>
          <p:nvPr/>
        </p:nvSpPr>
        <p:spPr>
          <a:xfrm rot="0">
            <a:off x="2052391" y="6948457"/>
            <a:ext cx="6869668" cy="857250"/>
          </a:xfrm>
          <a:prstGeom prst="rect">
            <a:avLst/>
          </a:prstGeom>
        </p:spPr>
        <p:txBody>
          <a:bodyPr anchor="t" rtlCol="false" tIns="0" lIns="0" bIns="0" rIns="0">
            <a:spAutoFit/>
          </a:bodyPr>
          <a:lstStyle/>
          <a:p>
            <a:pPr algn="ctr">
              <a:lnSpc>
                <a:spcPts val="3359"/>
              </a:lnSpc>
              <a:spcBef>
                <a:spcPct val="0"/>
              </a:spcBef>
            </a:pPr>
            <a:r>
              <a:rPr lang="en-US" sz="2799">
                <a:solidFill>
                  <a:srgbClr val="477AEB"/>
                </a:solidFill>
                <a:latin typeface="Roboto"/>
                <a:ea typeface="Roboto"/>
                <a:cs typeface="Roboto"/>
                <a:sym typeface="Roboto"/>
              </a:rPr>
              <a:t>Mục tiêu: Tìm điểm split tốt nhất (điểm chia</a:t>
            </a:r>
          </a:p>
          <a:p>
            <a:pPr algn="ctr">
              <a:lnSpc>
                <a:spcPts val="3359"/>
              </a:lnSpc>
              <a:spcBef>
                <a:spcPct val="0"/>
              </a:spcBef>
            </a:pPr>
            <a:r>
              <a:rPr lang="en-US" sz="2799">
                <a:solidFill>
                  <a:srgbClr val="477AEB"/>
                </a:solidFill>
                <a:latin typeface="Roboto"/>
                <a:ea typeface="Roboto"/>
                <a:cs typeface="Roboto"/>
                <a:sym typeface="Roboto"/>
              </a:rPr>
              <a:t> trên thuộc tính) để giảm lỗi MSE tối đa.</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11224"/>
        </a:solidFill>
      </p:bgPr>
    </p:bg>
    <p:spTree>
      <p:nvGrpSpPr>
        <p:cNvPr id="1" name=""/>
        <p:cNvGrpSpPr/>
        <p:nvPr/>
      </p:nvGrpSpPr>
      <p:grpSpPr>
        <a:xfrm>
          <a:off x="0" y="0"/>
          <a:ext cx="0" cy="0"/>
          <a:chOff x="0" y="0"/>
          <a:chExt cx="0" cy="0"/>
        </a:xfrm>
      </p:grpSpPr>
      <p:sp>
        <p:nvSpPr>
          <p:cNvPr name="Freeform 2" id="2"/>
          <p:cNvSpPr/>
          <p:nvPr/>
        </p:nvSpPr>
        <p:spPr>
          <a:xfrm flipH="false" flipV="false" rot="0">
            <a:off x="-7951925" y="-2192547"/>
            <a:ext cx="18288006" cy="6304362"/>
          </a:xfrm>
          <a:custGeom>
            <a:avLst/>
            <a:gdLst/>
            <a:ahLst/>
            <a:cxnLst/>
            <a:rect r="r" b="b" t="t" l="l"/>
            <a:pathLst>
              <a:path h="6304362" w="18288006">
                <a:moveTo>
                  <a:pt x="0" y="0"/>
                </a:moveTo>
                <a:lnTo>
                  <a:pt x="18288006" y="0"/>
                </a:lnTo>
                <a:lnTo>
                  <a:pt x="18288006" y="6304362"/>
                </a:lnTo>
                <a:lnTo>
                  <a:pt x="0" y="6304362"/>
                </a:lnTo>
                <a:lnTo>
                  <a:pt x="0" y="0"/>
                </a:lnTo>
                <a:close/>
              </a:path>
            </a:pathLst>
          </a:custGeom>
          <a:blipFill>
            <a:blip r:embed="rId3"/>
            <a:stretch>
              <a:fillRect l="0" t="0" r="0" b="0"/>
            </a:stretch>
          </a:blipFill>
        </p:spPr>
      </p:sp>
      <p:sp>
        <p:nvSpPr>
          <p:cNvPr name="Freeform 3" id="3"/>
          <p:cNvSpPr/>
          <p:nvPr/>
        </p:nvSpPr>
        <p:spPr>
          <a:xfrm flipH="false" flipV="false" rot="0">
            <a:off x="3350200" y="-4877658"/>
            <a:ext cx="18288006" cy="6741916"/>
          </a:xfrm>
          <a:custGeom>
            <a:avLst/>
            <a:gdLst/>
            <a:ahLst/>
            <a:cxnLst/>
            <a:rect r="r" b="b" t="t" l="l"/>
            <a:pathLst>
              <a:path h="6741916" w="18288006">
                <a:moveTo>
                  <a:pt x="0" y="0"/>
                </a:moveTo>
                <a:lnTo>
                  <a:pt x="18288006" y="0"/>
                </a:lnTo>
                <a:lnTo>
                  <a:pt x="18288006" y="6741916"/>
                </a:lnTo>
                <a:lnTo>
                  <a:pt x="0" y="6741916"/>
                </a:lnTo>
                <a:lnTo>
                  <a:pt x="0" y="0"/>
                </a:lnTo>
                <a:close/>
              </a:path>
            </a:pathLst>
          </a:custGeom>
          <a:blipFill>
            <a:blip r:embed="rId4"/>
            <a:stretch>
              <a:fillRect l="0" t="0" r="0" b="0"/>
            </a:stretch>
          </a:blipFill>
        </p:spPr>
      </p:sp>
      <p:sp>
        <p:nvSpPr>
          <p:cNvPr name="TextBox 4" id="4"/>
          <p:cNvSpPr txBox="true"/>
          <p:nvPr/>
        </p:nvSpPr>
        <p:spPr>
          <a:xfrm rot="0">
            <a:off x="2088011" y="2105719"/>
            <a:ext cx="4589707" cy="476250"/>
          </a:xfrm>
          <a:prstGeom prst="rect">
            <a:avLst/>
          </a:prstGeom>
        </p:spPr>
        <p:txBody>
          <a:bodyPr anchor="t" rtlCol="false" tIns="0" lIns="0" bIns="0" rIns="0">
            <a:spAutoFit/>
          </a:bodyPr>
          <a:lstStyle/>
          <a:p>
            <a:pPr algn="l" marL="647700" indent="-323850" lvl="1">
              <a:lnSpc>
                <a:spcPts val="3600"/>
              </a:lnSpc>
              <a:buFont typeface="Arial"/>
              <a:buChar char="•"/>
            </a:pPr>
            <a:r>
              <a:rPr lang="en-US" sz="3000">
                <a:solidFill>
                  <a:srgbClr val="EBEAF3"/>
                </a:solidFill>
                <a:latin typeface="Roboto"/>
                <a:ea typeface="Roboto"/>
                <a:cs typeface="Roboto"/>
                <a:sym typeface="Roboto"/>
              </a:rPr>
              <a:t>Xây dựng thuật toán</a:t>
            </a:r>
          </a:p>
        </p:txBody>
      </p:sp>
      <p:sp>
        <p:nvSpPr>
          <p:cNvPr name="TextBox 5" id="5"/>
          <p:cNvSpPr txBox="true"/>
          <p:nvPr/>
        </p:nvSpPr>
        <p:spPr>
          <a:xfrm rot="0">
            <a:off x="230467" y="9308645"/>
            <a:ext cx="17597236" cy="476250"/>
          </a:xfrm>
          <a:prstGeom prst="rect">
            <a:avLst/>
          </a:prstGeom>
        </p:spPr>
        <p:txBody>
          <a:bodyPr anchor="t" rtlCol="false" tIns="0" lIns="0" bIns="0" rIns="0">
            <a:spAutoFit/>
          </a:bodyPr>
          <a:lstStyle/>
          <a:p>
            <a:pPr algn="l">
              <a:lnSpc>
                <a:spcPts val="3600"/>
              </a:lnSpc>
            </a:pPr>
            <a:r>
              <a:rPr lang="en-US" sz="3000" u="sng">
                <a:solidFill>
                  <a:srgbClr val="477AEB"/>
                </a:solidFill>
                <a:latin typeface="Roboto"/>
                <a:ea typeface="Roboto"/>
                <a:cs typeface="Roboto"/>
                <a:sym typeface="Roboto"/>
                <a:hlinkClick r:id="rId5" tooltip="https://github.com/huynq2004/Student-Final-Grade-ML/blob/ngoccn/notebooks/03_Decision_Tree_Cart.ipynb"/>
              </a:rPr>
              <a:t>Link xem code cụ thể của thuật toán</a:t>
            </a:r>
          </a:p>
        </p:txBody>
      </p:sp>
      <p:sp>
        <p:nvSpPr>
          <p:cNvPr name="Freeform 6" id="6"/>
          <p:cNvSpPr/>
          <p:nvPr/>
        </p:nvSpPr>
        <p:spPr>
          <a:xfrm flipH="false" flipV="false" rot="0">
            <a:off x="1192078" y="3426759"/>
            <a:ext cx="16218451" cy="4338436"/>
          </a:xfrm>
          <a:custGeom>
            <a:avLst/>
            <a:gdLst/>
            <a:ahLst/>
            <a:cxnLst/>
            <a:rect r="r" b="b" t="t" l="l"/>
            <a:pathLst>
              <a:path h="4338436" w="16218451">
                <a:moveTo>
                  <a:pt x="0" y="0"/>
                </a:moveTo>
                <a:lnTo>
                  <a:pt x="16218451" y="0"/>
                </a:lnTo>
                <a:lnTo>
                  <a:pt x="16218451" y="4338435"/>
                </a:lnTo>
                <a:lnTo>
                  <a:pt x="0" y="4338435"/>
                </a:lnTo>
                <a:lnTo>
                  <a:pt x="0" y="0"/>
                </a:lnTo>
                <a:close/>
              </a:path>
            </a:pathLst>
          </a:custGeom>
          <a:blipFill>
            <a:blip r:embed="rId6"/>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11224"/>
        </a:solidFill>
      </p:bgPr>
    </p:bg>
    <p:spTree>
      <p:nvGrpSpPr>
        <p:cNvPr id="1" name=""/>
        <p:cNvGrpSpPr/>
        <p:nvPr/>
      </p:nvGrpSpPr>
      <p:grpSpPr>
        <a:xfrm>
          <a:off x="0" y="0"/>
          <a:ext cx="0" cy="0"/>
          <a:chOff x="0" y="0"/>
          <a:chExt cx="0" cy="0"/>
        </a:xfrm>
      </p:grpSpPr>
      <p:sp>
        <p:nvSpPr>
          <p:cNvPr name="Freeform 2" id="2"/>
          <p:cNvSpPr/>
          <p:nvPr/>
        </p:nvSpPr>
        <p:spPr>
          <a:xfrm flipH="false" flipV="false" rot="-2385273">
            <a:off x="9894050" y="3810216"/>
            <a:ext cx="18288006" cy="6004872"/>
          </a:xfrm>
          <a:custGeom>
            <a:avLst/>
            <a:gdLst/>
            <a:ahLst/>
            <a:cxnLst/>
            <a:rect r="r" b="b" t="t" l="l"/>
            <a:pathLst>
              <a:path h="6004872" w="18288006">
                <a:moveTo>
                  <a:pt x="0" y="0"/>
                </a:moveTo>
                <a:lnTo>
                  <a:pt x="18288006" y="0"/>
                </a:lnTo>
                <a:lnTo>
                  <a:pt x="18288006" y="6004872"/>
                </a:lnTo>
                <a:lnTo>
                  <a:pt x="0" y="6004872"/>
                </a:lnTo>
                <a:lnTo>
                  <a:pt x="0" y="0"/>
                </a:lnTo>
                <a:close/>
              </a:path>
            </a:pathLst>
          </a:custGeom>
          <a:blipFill>
            <a:blip r:embed="rId3"/>
            <a:stretch>
              <a:fillRect l="0" t="0" r="0" b="0"/>
            </a:stretch>
          </a:blipFill>
        </p:spPr>
      </p:sp>
      <p:sp>
        <p:nvSpPr>
          <p:cNvPr name="TextBox 3" id="3"/>
          <p:cNvSpPr txBox="true"/>
          <p:nvPr/>
        </p:nvSpPr>
        <p:spPr>
          <a:xfrm rot="0">
            <a:off x="1531425" y="1028700"/>
            <a:ext cx="15225150" cy="752475"/>
          </a:xfrm>
          <a:prstGeom prst="rect">
            <a:avLst/>
          </a:prstGeom>
        </p:spPr>
        <p:txBody>
          <a:bodyPr anchor="t" rtlCol="false" tIns="0" lIns="0" bIns="0" rIns="0">
            <a:spAutoFit/>
          </a:bodyPr>
          <a:lstStyle/>
          <a:p>
            <a:pPr algn="l">
              <a:lnSpc>
                <a:spcPts val="5999"/>
              </a:lnSpc>
            </a:pPr>
            <a:r>
              <a:rPr lang="en-US" b="true" sz="4999">
                <a:solidFill>
                  <a:srgbClr val="EBEAF3"/>
                </a:solidFill>
                <a:latin typeface="Roboto Bold"/>
                <a:ea typeface="Roboto Bold"/>
                <a:cs typeface="Roboto Bold"/>
                <a:sym typeface="Roboto Bold"/>
              </a:rPr>
              <a:t>BÀI TOÁN</a:t>
            </a:r>
          </a:p>
        </p:txBody>
      </p:sp>
      <p:sp>
        <p:nvSpPr>
          <p:cNvPr name="TextBox 4" id="4"/>
          <p:cNvSpPr txBox="true"/>
          <p:nvPr/>
        </p:nvSpPr>
        <p:spPr>
          <a:xfrm rot="0">
            <a:off x="1531425" y="3037956"/>
            <a:ext cx="7029150" cy="4048125"/>
          </a:xfrm>
          <a:prstGeom prst="rect">
            <a:avLst/>
          </a:prstGeom>
        </p:spPr>
        <p:txBody>
          <a:bodyPr anchor="t" rtlCol="false" tIns="0" lIns="0" bIns="0" rIns="0">
            <a:spAutoFit/>
          </a:bodyPr>
          <a:lstStyle/>
          <a:p>
            <a:pPr algn="l">
              <a:lnSpc>
                <a:spcPts val="3599"/>
              </a:lnSpc>
            </a:pPr>
            <a:r>
              <a:rPr lang="en-US" sz="2999">
                <a:solidFill>
                  <a:srgbClr val="EBEAF3"/>
                </a:solidFill>
                <a:latin typeface="Roboto"/>
                <a:ea typeface="Roboto"/>
                <a:cs typeface="Roboto"/>
                <a:sym typeface="Roboto"/>
              </a:rPr>
              <a:t>Input: </a:t>
            </a:r>
          </a:p>
          <a:p>
            <a:pPr algn="l" marL="647698" indent="-323849" lvl="1">
              <a:lnSpc>
                <a:spcPts val="3599"/>
              </a:lnSpc>
              <a:buFont typeface="Arial"/>
              <a:buChar char="•"/>
            </a:pPr>
            <a:r>
              <a:rPr lang="en-US" sz="2999">
                <a:solidFill>
                  <a:srgbClr val="EBEAF3"/>
                </a:solidFill>
                <a:latin typeface="Roboto"/>
                <a:ea typeface="Roboto"/>
                <a:cs typeface="Roboto"/>
                <a:sym typeface="Roboto"/>
              </a:rPr>
              <a:t>Điểm bài kiểm tra 1: cw1 (viết tắt của course work 1)</a:t>
            </a:r>
          </a:p>
          <a:p>
            <a:pPr algn="l">
              <a:lnSpc>
                <a:spcPts val="3599"/>
              </a:lnSpc>
            </a:pPr>
          </a:p>
          <a:p>
            <a:pPr algn="l" marL="647698" indent="-323849" lvl="1">
              <a:lnSpc>
                <a:spcPts val="3599"/>
              </a:lnSpc>
              <a:buFont typeface="Arial"/>
              <a:buChar char="•"/>
            </a:pPr>
            <a:r>
              <a:rPr lang="en-US" sz="2999">
                <a:solidFill>
                  <a:srgbClr val="EBEAF3"/>
                </a:solidFill>
                <a:latin typeface="Roboto"/>
                <a:ea typeface="Roboto"/>
                <a:cs typeface="Roboto"/>
                <a:sym typeface="Roboto"/>
              </a:rPr>
              <a:t>Điểm bài thi giữa kì: mid-term  </a:t>
            </a:r>
          </a:p>
          <a:p>
            <a:pPr algn="l">
              <a:lnSpc>
                <a:spcPts val="3599"/>
              </a:lnSpc>
            </a:pPr>
          </a:p>
          <a:p>
            <a:pPr algn="l" marL="647698" indent="-323849" lvl="1">
              <a:lnSpc>
                <a:spcPts val="3599"/>
              </a:lnSpc>
              <a:buFont typeface="Arial"/>
              <a:buChar char="•"/>
            </a:pPr>
            <a:r>
              <a:rPr lang="en-US" sz="2999">
                <a:solidFill>
                  <a:srgbClr val="EBEAF3"/>
                </a:solidFill>
                <a:latin typeface="Roboto"/>
                <a:ea typeface="Roboto"/>
                <a:cs typeface="Roboto"/>
                <a:sym typeface="Roboto"/>
              </a:rPr>
              <a:t>Điểm bài kiểm tra 2: cw2 (viết tắt của course work 2)</a:t>
            </a:r>
          </a:p>
          <a:p>
            <a:pPr algn="l">
              <a:lnSpc>
                <a:spcPts val="3600"/>
              </a:lnSpc>
            </a:pPr>
          </a:p>
        </p:txBody>
      </p:sp>
      <p:sp>
        <p:nvSpPr>
          <p:cNvPr name="TextBox 5" id="5"/>
          <p:cNvSpPr txBox="true"/>
          <p:nvPr/>
        </p:nvSpPr>
        <p:spPr>
          <a:xfrm rot="0">
            <a:off x="10807102" y="3037956"/>
            <a:ext cx="7029150" cy="1371600"/>
          </a:xfrm>
          <a:prstGeom prst="rect">
            <a:avLst/>
          </a:prstGeom>
        </p:spPr>
        <p:txBody>
          <a:bodyPr anchor="t" rtlCol="false" tIns="0" lIns="0" bIns="0" rIns="0">
            <a:spAutoFit/>
          </a:bodyPr>
          <a:lstStyle/>
          <a:p>
            <a:pPr algn="l">
              <a:lnSpc>
                <a:spcPts val="3599"/>
              </a:lnSpc>
            </a:pPr>
            <a:r>
              <a:rPr lang="en-US" sz="2999">
                <a:solidFill>
                  <a:srgbClr val="EBEAF3"/>
                </a:solidFill>
                <a:latin typeface="Roboto"/>
                <a:ea typeface="Roboto"/>
                <a:cs typeface="Roboto"/>
                <a:sym typeface="Roboto"/>
              </a:rPr>
              <a:t>Output:</a:t>
            </a:r>
          </a:p>
          <a:p>
            <a:pPr algn="l" marL="647700" indent="-323850" lvl="1">
              <a:lnSpc>
                <a:spcPts val="3600"/>
              </a:lnSpc>
              <a:buFont typeface="Arial"/>
              <a:buChar char="•"/>
            </a:pPr>
            <a:r>
              <a:rPr lang="en-US" sz="3000">
                <a:solidFill>
                  <a:srgbClr val="EBEAF3"/>
                </a:solidFill>
                <a:latin typeface="Roboto"/>
                <a:ea typeface="Roboto"/>
                <a:cs typeface="Roboto"/>
                <a:sym typeface="Roboto"/>
              </a:rPr>
              <a:t>Điểm thi kết thúc môn học (giá trị số thực)</a:t>
            </a:r>
          </a:p>
        </p:txBody>
      </p:sp>
      <p:sp>
        <p:nvSpPr>
          <p:cNvPr name="TextBox 6" id="6"/>
          <p:cNvSpPr txBox="true"/>
          <p:nvPr/>
        </p:nvSpPr>
        <p:spPr>
          <a:xfrm rot="0">
            <a:off x="6333937" y="8147590"/>
            <a:ext cx="6698912" cy="523875"/>
          </a:xfrm>
          <a:prstGeom prst="rect">
            <a:avLst/>
          </a:prstGeom>
        </p:spPr>
        <p:txBody>
          <a:bodyPr anchor="t" rtlCol="false" tIns="0" lIns="0" bIns="0" rIns="0">
            <a:spAutoFit/>
          </a:bodyPr>
          <a:lstStyle/>
          <a:p>
            <a:pPr algn="l">
              <a:lnSpc>
                <a:spcPts val="4199"/>
              </a:lnSpc>
            </a:pPr>
            <a:r>
              <a:rPr lang="en-US" b="true" sz="3499" i="true">
                <a:solidFill>
                  <a:srgbClr val="EBEAF3"/>
                </a:solidFill>
                <a:latin typeface="Roboto Bold Italics"/>
                <a:ea typeface="Roboto Bold Italics"/>
                <a:cs typeface="Roboto Bold Italics"/>
                <a:sym typeface="Roboto Bold Italics"/>
              </a:rPr>
              <a:t>Bài toán hồi quy, học có giám sát</a:t>
            </a:r>
          </a:p>
        </p:txBody>
      </p:sp>
      <p:sp>
        <p:nvSpPr>
          <p:cNvPr name="AutoShape 7" id="7"/>
          <p:cNvSpPr/>
          <p:nvPr/>
        </p:nvSpPr>
        <p:spPr>
          <a:xfrm flipV="true">
            <a:off x="4281620" y="8409527"/>
            <a:ext cx="1004025" cy="18885"/>
          </a:xfrm>
          <a:prstGeom prst="line">
            <a:avLst/>
          </a:prstGeom>
          <a:ln cap="flat" w="114300">
            <a:solidFill>
              <a:srgbClr val="FFFFFF"/>
            </a:solidFill>
            <a:prstDash val="solid"/>
            <a:headEnd type="none" len="sm" w="sm"/>
            <a:tailEnd type="arrow" len="sm" w="med"/>
          </a:ln>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11224"/>
        </a:solidFill>
      </p:bgPr>
    </p:bg>
    <p:spTree>
      <p:nvGrpSpPr>
        <p:cNvPr id="1" name=""/>
        <p:cNvGrpSpPr/>
        <p:nvPr/>
      </p:nvGrpSpPr>
      <p:grpSpPr>
        <a:xfrm>
          <a:off x="0" y="0"/>
          <a:ext cx="0" cy="0"/>
          <a:chOff x="0" y="0"/>
          <a:chExt cx="0" cy="0"/>
        </a:xfrm>
      </p:grpSpPr>
      <p:sp>
        <p:nvSpPr>
          <p:cNvPr name="Freeform 2" id="2"/>
          <p:cNvSpPr/>
          <p:nvPr/>
        </p:nvSpPr>
        <p:spPr>
          <a:xfrm flipH="false" flipV="false" rot="0">
            <a:off x="-8006589" y="5647095"/>
            <a:ext cx="26422948" cy="5999350"/>
          </a:xfrm>
          <a:custGeom>
            <a:avLst/>
            <a:gdLst/>
            <a:ahLst/>
            <a:cxnLst/>
            <a:rect r="r" b="b" t="t" l="l"/>
            <a:pathLst>
              <a:path h="5999350" w="26422948">
                <a:moveTo>
                  <a:pt x="0" y="0"/>
                </a:moveTo>
                <a:lnTo>
                  <a:pt x="26422948" y="0"/>
                </a:lnTo>
                <a:lnTo>
                  <a:pt x="26422948" y="5999350"/>
                </a:lnTo>
                <a:lnTo>
                  <a:pt x="0" y="5999350"/>
                </a:lnTo>
                <a:lnTo>
                  <a:pt x="0" y="0"/>
                </a:lnTo>
                <a:close/>
              </a:path>
            </a:pathLst>
          </a:custGeom>
          <a:blipFill>
            <a:blip r:embed="rId3"/>
            <a:stretch>
              <a:fillRect l="0" t="0" r="0" b="0"/>
            </a:stretch>
          </a:blipFill>
        </p:spPr>
      </p:sp>
      <p:sp>
        <p:nvSpPr>
          <p:cNvPr name="Freeform 3" id="3"/>
          <p:cNvSpPr/>
          <p:nvPr/>
        </p:nvSpPr>
        <p:spPr>
          <a:xfrm flipH="false" flipV="false" rot="0">
            <a:off x="-2756674" y="-2683903"/>
            <a:ext cx="18288006" cy="6304362"/>
          </a:xfrm>
          <a:custGeom>
            <a:avLst/>
            <a:gdLst/>
            <a:ahLst/>
            <a:cxnLst/>
            <a:rect r="r" b="b" t="t" l="l"/>
            <a:pathLst>
              <a:path h="6304362" w="18288006">
                <a:moveTo>
                  <a:pt x="0" y="0"/>
                </a:moveTo>
                <a:lnTo>
                  <a:pt x="18288006" y="0"/>
                </a:lnTo>
                <a:lnTo>
                  <a:pt x="18288006" y="6304362"/>
                </a:lnTo>
                <a:lnTo>
                  <a:pt x="0" y="6304362"/>
                </a:lnTo>
                <a:lnTo>
                  <a:pt x="0" y="0"/>
                </a:lnTo>
                <a:close/>
              </a:path>
            </a:pathLst>
          </a:custGeom>
          <a:blipFill>
            <a:blip r:embed="rId4"/>
            <a:stretch>
              <a:fillRect l="0" t="0" r="0" b="0"/>
            </a:stretch>
          </a:blipFill>
        </p:spPr>
      </p:sp>
      <p:sp>
        <p:nvSpPr>
          <p:cNvPr name="Freeform 4" id="4"/>
          <p:cNvSpPr/>
          <p:nvPr/>
        </p:nvSpPr>
        <p:spPr>
          <a:xfrm flipH="false" flipV="false" rot="0">
            <a:off x="5720724" y="-2683929"/>
            <a:ext cx="18288006" cy="6741916"/>
          </a:xfrm>
          <a:custGeom>
            <a:avLst/>
            <a:gdLst/>
            <a:ahLst/>
            <a:cxnLst/>
            <a:rect r="r" b="b" t="t" l="l"/>
            <a:pathLst>
              <a:path h="6741916" w="18288006">
                <a:moveTo>
                  <a:pt x="0" y="0"/>
                </a:moveTo>
                <a:lnTo>
                  <a:pt x="18288006" y="0"/>
                </a:lnTo>
                <a:lnTo>
                  <a:pt x="18288006" y="6741916"/>
                </a:lnTo>
                <a:lnTo>
                  <a:pt x="0" y="6741916"/>
                </a:lnTo>
                <a:lnTo>
                  <a:pt x="0" y="0"/>
                </a:lnTo>
                <a:close/>
              </a:path>
            </a:pathLst>
          </a:custGeom>
          <a:blipFill>
            <a:blip r:embed="rId5"/>
            <a:stretch>
              <a:fillRect l="0" t="0" r="0" b="0"/>
            </a:stretch>
          </a:blipFill>
        </p:spPr>
      </p:sp>
      <p:sp>
        <p:nvSpPr>
          <p:cNvPr name="AutoShape 5" id="5"/>
          <p:cNvSpPr/>
          <p:nvPr/>
        </p:nvSpPr>
        <p:spPr>
          <a:xfrm flipV="true">
            <a:off x="4668553" y="2328153"/>
            <a:ext cx="841967" cy="19050"/>
          </a:xfrm>
          <a:prstGeom prst="line">
            <a:avLst/>
          </a:prstGeom>
          <a:ln cap="flat" w="38100">
            <a:solidFill>
              <a:srgbClr val="FFFFFF"/>
            </a:solidFill>
            <a:prstDash val="solid"/>
            <a:headEnd type="none" len="sm" w="sm"/>
            <a:tailEnd type="triangle" len="med" w="lg"/>
          </a:ln>
        </p:spPr>
      </p:sp>
      <p:sp>
        <p:nvSpPr>
          <p:cNvPr name="AutoShape 6" id="6"/>
          <p:cNvSpPr/>
          <p:nvPr/>
        </p:nvSpPr>
        <p:spPr>
          <a:xfrm>
            <a:off x="10085974" y="2309103"/>
            <a:ext cx="1607854" cy="0"/>
          </a:xfrm>
          <a:prstGeom prst="line">
            <a:avLst/>
          </a:prstGeom>
          <a:ln cap="flat" w="38100">
            <a:solidFill>
              <a:srgbClr val="FFFFFF"/>
            </a:solidFill>
            <a:prstDash val="solid"/>
            <a:headEnd type="none" len="sm" w="sm"/>
            <a:tailEnd type="triangle" len="med" w="lg"/>
          </a:ln>
        </p:spPr>
      </p:sp>
      <p:sp>
        <p:nvSpPr>
          <p:cNvPr name="AutoShape 7" id="7"/>
          <p:cNvSpPr/>
          <p:nvPr/>
        </p:nvSpPr>
        <p:spPr>
          <a:xfrm>
            <a:off x="13715211" y="3063316"/>
            <a:ext cx="0" cy="842182"/>
          </a:xfrm>
          <a:prstGeom prst="line">
            <a:avLst/>
          </a:prstGeom>
          <a:ln cap="flat" w="38100">
            <a:solidFill>
              <a:srgbClr val="FFFFFF"/>
            </a:solidFill>
            <a:prstDash val="solid"/>
            <a:headEnd type="none" len="sm" w="sm"/>
            <a:tailEnd type="triangle" len="med" w="lg"/>
          </a:ln>
        </p:spPr>
      </p:sp>
      <p:sp>
        <p:nvSpPr>
          <p:cNvPr name="AutoShape 8" id="8"/>
          <p:cNvSpPr/>
          <p:nvPr/>
        </p:nvSpPr>
        <p:spPr>
          <a:xfrm>
            <a:off x="13696161" y="5879360"/>
            <a:ext cx="0" cy="1071299"/>
          </a:xfrm>
          <a:prstGeom prst="line">
            <a:avLst/>
          </a:prstGeom>
          <a:ln cap="flat" w="38100">
            <a:solidFill>
              <a:srgbClr val="FFFFFF"/>
            </a:solidFill>
            <a:prstDash val="solid"/>
            <a:headEnd type="none" len="sm" w="sm"/>
            <a:tailEnd type="triangle" len="med" w="lg"/>
          </a:ln>
        </p:spPr>
      </p:sp>
      <p:sp>
        <p:nvSpPr>
          <p:cNvPr name="Freeform 9" id="9"/>
          <p:cNvSpPr/>
          <p:nvPr/>
        </p:nvSpPr>
        <p:spPr>
          <a:xfrm flipH="false" flipV="false" rot="0">
            <a:off x="1136693" y="3484407"/>
            <a:ext cx="9168061" cy="6325962"/>
          </a:xfrm>
          <a:custGeom>
            <a:avLst/>
            <a:gdLst/>
            <a:ahLst/>
            <a:cxnLst/>
            <a:rect r="r" b="b" t="t" l="l"/>
            <a:pathLst>
              <a:path h="6325962" w="9168061">
                <a:moveTo>
                  <a:pt x="0" y="0"/>
                </a:moveTo>
                <a:lnTo>
                  <a:pt x="9168061" y="0"/>
                </a:lnTo>
                <a:lnTo>
                  <a:pt x="9168061" y="6325962"/>
                </a:lnTo>
                <a:lnTo>
                  <a:pt x="0" y="6325962"/>
                </a:lnTo>
                <a:lnTo>
                  <a:pt x="0" y="0"/>
                </a:lnTo>
                <a:close/>
              </a:path>
            </a:pathLst>
          </a:custGeom>
          <a:blipFill>
            <a:blip r:embed="rId6"/>
            <a:stretch>
              <a:fillRect l="0" t="0" r="0" b="0"/>
            </a:stretch>
          </a:blipFill>
        </p:spPr>
      </p:sp>
      <p:sp>
        <p:nvSpPr>
          <p:cNvPr name="TextBox 10" id="10"/>
          <p:cNvSpPr txBox="true"/>
          <p:nvPr/>
        </p:nvSpPr>
        <p:spPr>
          <a:xfrm rot="0">
            <a:off x="471343" y="638499"/>
            <a:ext cx="8740281" cy="552450"/>
          </a:xfrm>
          <a:prstGeom prst="rect">
            <a:avLst/>
          </a:prstGeom>
        </p:spPr>
        <p:txBody>
          <a:bodyPr anchor="t" rtlCol="false" tIns="0" lIns="0" bIns="0" rIns="0">
            <a:spAutoFit/>
          </a:bodyPr>
          <a:lstStyle/>
          <a:p>
            <a:pPr algn="l">
              <a:lnSpc>
                <a:spcPts val="4200"/>
              </a:lnSpc>
            </a:pPr>
            <a:r>
              <a:rPr lang="en-US" b="true" sz="3500">
                <a:solidFill>
                  <a:srgbClr val="EBEAF3"/>
                </a:solidFill>
                <a:latin typeface="Roboto Bold"/>
                <a:ea typeface="Roboto Bold"/>
                <a:cs typeface="Roboto Bold"/>
                <a:sym typeface="Roboto Bold"/>
              </a:rPr>
              <a:t>2. Huấn luyện mô hình để tìm độ sâu tối ưu</a:t>
            </a:r>
          </a:p>
        </p:txBody>
      </p:sp>
      <p:sp>
        <p:nvSpPr>
          <p:cNvPr name="TextBox 11" id="11"/>
          <p:cNvSpPr txBox="true"/>
          <p:nvPr/>
        </p:nvSpPr>
        <p:spPr>
          <a:xfrm rot="0">
            <a:off x="602663" y="1667771"/>
            <a:ext cx="3855687" cy="1438275"/>
          </a:xfrm>
          <a:prstGeom prst="rect">
            <a:avLst/>
          </a:prstGeom>
        </p:spPr>
        <p:txBody>
          <a:bodyPr anchor="t" rtlCol="false" tIns="0" lIns="0" bIns="0" rIns="0">
            <a:spAutoFit/>
          </a:bodyPr>
          <a:lstStyle/>
          <a:p>
            <a:pPr algn="l">
              <a:lnSpc>
                <a:spcPts val="3775"/>
              </a:lnSpc>
            </a:pPr>
            <a:r>
              <a:rPr lang="en-US" sz="3146">
                <a:solidFill>
                  <a:srgbClr val="EBEAF3"/>
                </a:solidFill>
                <a:latin typeface="Roboto"/>
                <a:ea typeface="Roboto"/>
                <a:cs typeface="Roboto"/>
                <a:sym typeface="Roboto"/>
              </a:rPr>
              <a:t>Xác định các độ sâu cần kiểm tra và ngưỡng dừng</a:t>
            </a:r>
          </a:p>
        </p:txBody>
      </p:sp>
      <p:sp>
        <p:nvSpPr>
          <p:cNvPr name="TextBox 12" id="12"/>
          <p:cNvSpPr txBox="true"/>
          <p:nvPr/>
        </p:nvSpPr>
        <p:spPr>
          <a:xfrm rot="0">
            <a:off x="11693827" y="4366766"/>
            <a:ext cx="4964130" cy="952500"/>
          </a:xfrm>
          <a:prstGeom prst="rect">
            <a:avLst/>
          </a:prstGeom>
        </p:spPr>
        <p:txBody>
          <a:bodyPr anchor="t" rtlCol="false" tIns="0" lIns="0" bIns="0" rIns="0">
            <a:spAutoFit/>
          </a:bodyPr>
          <a:lstStyle/>
          <a:p>
            <a:pPr algn="l">
              <a:lnSpc>
                <a:spcPts val="3719"/>
              </a:lnSpc>
            </a:pPr>
            <a:r>
              <a:rPr lang="en-US" sz="3099">
                <a:solidFill>
                  <a:srgbClr val="EBEAF3"/>
                </a:solidFill>
                <a:latin typeface="Roboto"/>
                <a:ea typeface="Roboto"/>
                <a:cs typeface="Roboto"/>
                <a:sym typeface="Roboto"/>
              </a:rPr>
              <a:t> Dừng sớm nếu cải thiện lỗi không đáng kể</a:t>
            </a:r>
          </a:p>
        </p:txBody>
      </p:sp>
      <p:sp>
        <p:nvSpPr>
          <p:cNvPr name="TextBox 13" id="13"/>
          <p:cNvSpPr txBox="true"/>
          <p:nvPr/>
        </p:nvSpPr>
        <p:spPr>
          <a:xfrm rot="0">
            <a:off x="11693827" y="7493584"/>
            <a:ext cx="5128644" cy="952500"/>
          </a:xfrm>
          <a:prstGeom prst="rect">
            <a:avLst/>
          </a:prstGeom>
        </p:spPr>
        <p:txBody>
          <a:bodyPr anchor="t" rtlCol="false" tIns="0" lIns="0" bIns="0" rIns="0">
            <a:spAutoFit/>
          </a:bodyPr>
          <a:lstStyle/>
          <a:p>
            <a:pPr algn="l">
              <a:lnSpc>
                <a:spcPts val="3719"/>
              </a:lnSpc>
            </a:pPr>
            <a:r>
              <a:rPr lang="en-US" sz="3099">
                <a:solidFill>
                  <a:srgbClr val="EBEAF3"/>
                </a:solidFill>
                <a:latin typeface="Roboto"/>
                <a:ea typeface="Roboto"/>
                <a:cs typeface="Roboto"/>
                <a:sym typeface="Roboto"/>
              </a:rPr>
              <a:t>Chọn độ sâu có lỗi thấp nhất làm độ sâu tối ưu.</a:t>
            </a:r>
          </a:p>
        </p:txBody>
      </p:sp>
      <p:sp>
        <p:nvSpPr>
          <p:cNvPr name="TextBox 14" id="14"/>
          <p:cNvSpPr txBox="true"/>
          <p:nvPr/>
        </p:nvSpPr>
        <p:spPr>
          <a:xfrm rot="0">
            <a:off x="6153441" y="1628065"/>
            <a:ext cx="2803684" cy="1419225"/>
          </a:xfrm>
          <a:prstGeom prst="rect">
            <a:avLst/>
          </a:prstGeom>
        </p:spPr>
        <p:txBody>
          <a:bodyPr anchor="t" rtlCol="false" tIns="0" lIns="0" bIns="0" rIns="0">
            <a:spAutoFit/>
          </a:bodyPr>
          <a:lstStyle/>
          <a:p>
            <a:pPr algn="ctr">
              <a:lnSpc>
                <a:spcPts val="3719"/>
              </a:lnSpc>
            </a:pPr>
            <a:r>
              <a:rPr lang="en-US" sz="3099">
                <a:solidFill>
                  <a:srgbClr val="FFFFFF"/>
                </a:solidFill>
                <a:latin typeface="Roboto"/>
                <a:ea typeface="Roboto"/>
                <a:cs typeface="Roboto"/>
                <a:sym typeface="Roboto"/>
              </a:rPr>
              <a:t>Đọc dữ liệu của</a:t>
            </a:r>
            <a:r>
              <a:rPr lang="en-US" sz="3099">
                <a:solidFill>
                  <a:srgbClr val="FFFFFF"/>
                </a:solidFill>
                <a:latin typeface="Roboto"/>
                <a:ea typeface="Roboto"/>
                <a:cs typeface="Roboto"/>
                <a:sym typeface="Roboto"/>
              </a:rPr>
              <a:t> </a:t>
            </a:r>
          </a:p>
          <a:p>
            <a:pPr algn="ctr">
              <a:lnSpc>
                <a:spcPts val="3719"/>
              </a:lnSpc>
            </a:pPr>
            <a:r>
              <a:rPr lang="en-US" sz="3099">
                <a:solidFill>
                  <a:srgbClr val="FFFFFF"/>
                </a:solidFill>
                <a:latin typeface="Roboto"/>
                <a:ea typeface="Roboto"/>
                <a:cs typeface="Roboto"/>
                <a:sym typeface="Roboto"/>
              </a:rPr>
              <a:t>từng fold</a:t>
            </a:r>
          </a:p>
          <a:p>
            <a:pPr algn="ctr">
              <a:lnSpc>
                <a:spcPts val="3719"/>
              </a:lnSpc>
              <a:spcBef>
                <a:spcPct val="0"/>
              </a:spcBef>
            </a:pPr>
          </a:p>
        </p:txBody>
      </p:sp>
      <p:sp>
        <p:nvSpPr>
          <p:cNvPr name="TextBox 15" id="15"/>
          <p:cNvSpPr txBox="true"/>
          <p:nvPr/>
        </p:nvSpPr>
        <p:spPr>
          <a:xfrm rot="0">
            <a:off x="12075840" y="1477267"/>
            <a:ext cx="3240643" cy="952500"/>
          </a:xfrm>
          <a:prstGeom prst="rect">
            <a:avLst/>
          </a:prstGeom>
        </p:spPr>
        <p:txBody>
          <a:bodyPr anchor="t" rtlCol="false" tIns="0" lIns="0" bIns="0" rIns="0">
            <a:spAutoFit/>
          </a:bodyPr>
          <a:lstStyle/>
          <a:p>
            <a:pPr algn="ctr">
              <a:lnSpc>
                <a:spcPts val="3719"/>
              </a:lnSpc>
              <a:spcBef>
                <a:spcPct val="0"/>
              </a:spcBef>
            </a:pPr>
            <a:r>
              <a:rPr lang="en-US" sz="3099">
                <a:solidFill>
                  <a:srgbClr val="FFFFFF"/>
                </a:solidFill>
                <a:latin typeface="Roboto"/>
                <a:ea typeface="Roboto"/>
                <a:cs typeface="Roboto"/>
                <a:sym typeface="Roboto"/>
              </a:rPr>
              <a:t> Tính lỗi trung bình</a:t>
            </a:r>
          </a:p>
          <a:p>
            <a:pPr algn="ctr">
              <a:lnSpc>
                <a:spcPts val="3719"/>
              </a:lnSpc>
              <a:spcBef>
                <a:spcPct val="0"/>
              </a:spcBef>
            </a:pPr>
            <a:r>
              <a:rPr lang="en-US" sz="3099">
                <a:solidFill>
                  <a:srgbClr val="FFFFFF"/>
                </a:solidFill>
                <a:latin typeface="Roboto"/>
                <a:ea typeface="Roboto"/>
                <a:cs typeface="Roboto"/>
                <a:sym typeface="Roboto"/>
              </a:rPr>
              <a:t> cho từng độ sâu</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11224"/>
        </a:solidFill>
      </p:bgPr>
    </p:bg>
    <p:spTree>
      <p:nvGrpSpPr>
        <p:cNvPr id="1" name=""/>
        <p:cNvGrpSpPr/>
        <p:nvPr/>
      </p:nvGrpSpPr>
      <p:grpSpPr>
        <a:xfrm>
          <a:off x="0" y="0"/>
          <a:ext cx="0" cy="0"/>
          <a:chOff x="0" y="0"/>
          <a:chExt cx="0" cy="0"/>
        </a:xfrm>
      </p:grpSpPr>
      <p:sp>
        <p:nvSpPr>
          <p:cNvPr name="Freeform 2" id="2"/>
          <p:cNvSpPr/>
          <p:nvPr/>
        </p:nvSpPr>
        <p:spPr>
          <a:xfrm flipH="false" flipV="false" rot="0">
            <a:off x="-8006589" y="5647095"/>
            <a:ext cx="26422948" cy="5999350"/>
          </a:xfrm>
          <a:custGeom>
            <a:avLst/>
            <a:gdLst/>
            <a:ahLst/>
            <a:cxnLst/>
            <a:rect r="r" b="b" t="t" l="l"/>
            <a:pathLst>
              <a:path h="5999350" w="26422948">
                <a:moveTo>
                  <a:pt x="0" y="0"/>
                </a:moveTo>
                <a:lnTo>
                  <a:pt x="26422948" y="0"/>
                </a:lnTo>
                <a:lnTo>
                  <a:pt x="26422948" y="5999350"/>
                </a:lnTo>
                <a:lnTo>
                  <a:pt x="0" y="5999350"/>
                </a:lnTo>
                <a:lnTo>
                  <a:pt x="0" y="0"/>
                </a:lnTo>
                <a:close/>
              </a:path>
            </a:pathLst>
          </a:custGeom>
          <a:blipFill>
            <a:blip r:embed="rId3"/>
            <a:stretch>
              <a:fillRect l="0" t="0" r="0" b="0"/>
            </a:stretch>
          </a:blipFill>
        </p:spPr>
      </p:sp>
      <p:sp>
        <p:nvSpPr>
          <p:cNvPr name="Freeform 3" id="3"/>
          <p:cNvSpPr/>
          <p:nvPr/>
        </p:nvSpPr>
        <p:spPr>
          <a:xfrm flipH="false" flipV="false" rot="0">
            <a:off x="3116792" y="3245878"/>
            <a:ext cx="11003541" cy="5400892"/>
          </a:xfrm>
          <a:custGeom>
            <a:avLst/>
            <a:gdLst/>
            <a:ahLst/>
            <a:cxnLst/>
            <a:rect r="r" b="b" t="t" l="l"/>
            <a:pathLst>
              <a:path h="5400892" w="11003541">
                <a:moveTo>
                  <a:pt x="0" y="0"/>
                </a:moveTo>
                <a:lnTo>
                  <a:pt x="11003541" y="0"/>
                </a:lnTo>
                <a:lnTo>
                  <a:pt x="11003541" y="5400892"/>
                </a:lnTo>
                <a:lnTo>
                  <a:pt x="0" y="5400892"/>
                </a:lnTo>
                <a:lnTo>
                  <a:pt x="0" y="0"/>
                </a:lnTo>
                <a:close/>
              </a:path>
            </a:pathLst>
          </a:custGeom>
          <a:blipFill>
            <a:blip r:embed="rId4"/>
            <a:stretch>
              <a:fillRect l="0" t="0" r="0" b="0"/>
            </a:stretch>
          </a:blipFill>
        </p:spPr>
      </p:sp>
      <p:sp>
        <p:nvSpPr>
          <p:cNvPr name="TextBox 4" id="4"/>
          <p:cNvSpPr txBox="true"/>
          <p:nvPr/>
        </p:nvSpPr>
        <p:spPr>
          <a:xfrm rot="0">
            <a:off x="471343" y="638499"/>
            <a:ext cx="8740281" cy="552450"/>
          </a:xfrm>
          <a:prstGeom prst="rect">
            <a:avLst/>
          </a:prstGeom>
        </p:spPr>
        <p:txBody>
          <a:bodyPr anchor="t" rtlCol="false" tIns="0" lIns="0" bIns="0" rIns="0">
            <a:spAutoFit/>
          </a:bodyPr>
          <a:lstStyle/>
          <a:p>
            <a:pPr algn="l">
              <a:lnSpc>
                <a:spcPts val="4200"/>
              </a:lnSpc>
            </a:pPr>
            <a:r>
              <a:rPr lang="en-US" b="true" sz="3500">
                <a:solidFill>
                  <a:srgbClr val="EBEAF3"/>
                </a:solidFill>
                <a:latin typeface="Roboto Bold"/>
                <a:ea typeface="Roboto Bold"/>
                <a:cs typeface="Roboto Bold"/>
                <a:sym typeface="Roboto Bold"/>
              </a:rPr>
              <a:t>3. DỰ ĐOÁN KẾT QUẢ</a:t>
            </a:r>
          </a:p>
        </p:txBody>
      </p:sp>
      <p:sp>
        <p:nvSpPr>
          <p:cNvPr name="TextBox 5" id="5"/>
          <p:cNvSpPr txBox="true"/>
          <p:nvPr/>
        </p:nvSpPr>
        <p:spPr>
          <a:xfrm rot="0">
            <a:off x="1028700" y="2053817"/>
            <a:ext cx="4176185" cy="647700"/>
          </a:xfrm>
          <a:prstGeom prst="rect">
            <a:avLst/>
          </a:prstGeom>
        </p:spPr>
        <p:txBody>
          <a:bodyPr anchor="t" rtlCol="false" tIns="0" lIns="0" bIns="0" rIns="0">
            <a:spAutoFit/>
          </a:bodyPr>
          <a:lstStyle/>
          <a:p>
            <a:pPr algn="l">
              <a:lnSpc>
                <a:spcPts val="5039"/>
              </a:lnSpc>
            </a:pPr>
            <a:r>
              <a:rPr lang="en-US" sz="4199">
                <a:solidFill>
                  <a:srgbClr val="EBEAF3"/>
                </a:solidFill>
                <a:latin typeface="Roboto"/>
                <a:ea typeface="Roboto"/>
                <a:cs typeface="Roboto"/>
                <a:sym typeface="Roboto"/>
              </a:rPr>
              <a:t>Hàm dự đoán: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11224"/>
        </a:solidFill>
      </p:bgPr>
    </p:bg>
    <p:spTree>
      <p:nvGrpSpPr>
        <p:cNvPr id="1" name=""/>
        <p:cNvGrpSpPr/>
        <p:nvPr/>
      </p:nvGrpSpPr>
      <p:grpSpPr>
        <a:xfrm>
          <a:off x="0" y="0"/>
          <a:ext cx="0" cy="0"/>
          <a:chOff x="0" y="0"/>
          <a:chExt cx="0" cy="0"/>
        </a:xfrm>
      </p:grpSpPr>
      <p:sp>
        <p:nvSpPr>
          <p:cNvPr name="Freeform 2" id="2"/>
          <p:cNvSpPr/>
          <p:nvPr/>
        </p:nvSpPr>
        <p:spPr>
          <a:xfrm flipH="false" flipV="false" rot="0">
            <a:off x="-4541769" y="5604787"/>
            <a:ext cx="18288006" cy="6741916"/>
          </a:xfrm>
          <a:custGeom>
            <a:avLst/>
            <a:gdLst/>
            <a:ahLst/>
            <a:cxnLst/>
            <a:rect r="r" b="b" t="t" l="l"/>
            <a:pathLst>
              <a:path h="6741916" w="18288006">
                <a:moveTo>
                  <a:pt x="0" y="0"/>
                </a:moveTo>
                <a:lnTo>
                  <a:pt x="18288006" y="0"/>
                </a:lnTo>
                <a:lnTo>
                  <a:pt x="18288006" y="6741916"/>
                </a:lnTo>
                <a:lnTo>
                  <a:pt x="0" y="6741916"/>
                </a:lnTo>
                <a:lnTo>
                  <a:pt x="0" y="0"/>
                </a:lnTo>
                <a:close/>
              </a:path>
            </a:pathLst>
          </a:custGeom>
          <a:blipFill>
            <a:blip r:embed="rId2"/>
            <a:stretch>
              <a:fillRect l="0" t="0" r="0" b="0"/>
            </a:stretch>
          </a:blipFill>
        </p:spPr>
      </p:sp>
      <p:sp>
        <p:nvSpPr>
          <p:cNvPr name="Freeform 3" id="3"/>
          <p:cNvSpPr/>
          <p:nvPr/>
        </p:nvSpPr>
        <p:spPr>
          <a:xfrm flipH="false" flipV="false" rot="0">
            <a:off x="2837655" y="1610020"/>
            <a:ext cx="9345418" cy="1518209"/>
          </a:xfrm>
          <a:custGeom>
            <a:avLst/>
            <a:gdLst/>
            <a:ahLst/>
            <a:cxnLst/>
            <a:rect r="r" b="b" t="t" l="l"/>
            <a:pathLst>
              <a:path h="1518209" w="9345418">
                <a:moveTo>
                  <a:pt x="0" y="0"/>
                </a:moveTo>
                <a:lnTo>
                  <a:pt x="9345418" y="0"/>
                </a:lnTo>
                <a:lnTo>
                  <a:pt x="9345418" y="1518208"/>
                </a:lnTo>
                <a:lnTo>
                  <a:pt x="0" y="1518208"/>
                </a:lnTo>
                <a:lnTo>
                  <a:pt x="0" y="0"/>
                </a:lnTo>
                <a:close/>
              </a:path>
            </a:pathLst>
          </a:custGeom>
          <a:blipFill>
            <a:blip r:embed="rId3"/>
            <a:stretch>
              <a:fillRect l="0" t="0" r="0" b="0"/>
            </a:stretch>
          </a:blipFill>
        </p:spPr>
      </p:sp>
      <p:sp>
        <p:nvSpPr>
          <p:cNvPr name="Freeform 4" id="4"/>
          <p:cNvSpPr/>
          <p:nvPr/>
        </p:nvSpPr>
        <p:spPr>
          <a:xfrm flipH="false" flipV="false" rot="0">
            <a:off x="2990170" y="3865077"/>
            <a:ext cx="9040389" cy="5704186"/>
          </a:xfrm>
          <a:custGeom>
            <a:avLst/>
            <a:gdLst/>
            <a:ahLst/>
            <a:cxnLst/>
            <a:rect r="r" b="b" t="t" l="l"/>
            <a:pathLst>
              <a:path h="5704186" w="9040389">
                <a:moveTo>
                  <a:pt x="0" y="0"/>
                </a:moveTo>
                <a:lnTo>
                  <a:pt x="9040389" y="0"/>
                </a:lnTo>
                <a:lnTo>
                  <a:pt x="9040389" y="5704186"/>
                </a:lnTo>
                <a:lnTo>
                  <a:pt x="0" y="5704186"/>
                </a:lnTo>
                <a:lnTo>
                  <a:pt x="0" y="0"/>
                </a:lnTo>
                <a:close/>
              </a:path>
            </a:pathLst>
          </a:custGeom>
          <a:blipFill>
            <a:blip r:embed="rId4"/>
            <a:stretch>
              <a:fillRect l="0" t="0" r="-5161" b="0"/>
            </a:stretch>
          </a:blipFill>
        </p:spPr>
      </p:sp>
      <p:sp>
        <p:nvSpPr>
          <p:cNvPr name="TextBox 5" id="5"/>
          <p:cNvSpPr txBox="true"/>
          <p:nvPr/>
        </p:nvSpPr>
        <p:spPr>
          <a:xfrm rot="0">
            <a:off x="2393091" y="276225"/>
            <a:ext cx="15225150" cy="752475"/>
          </a:xfrm>
          <a:prstGeom prst="rect">
            <a:avLst/>
          </a:prstGeom>
        </p:spPr>
        <p:txBody>
          <a:bodyPr anchor="t" rtlCol="false" tIns="0" lIns="0" bIns="0" rIns="0">
            <a:spAutoFit/>
          </a:bodyPr>
          <a:lstStyle/>
          <a:p>
            <a:pPr algn="l">
              <a:lnSpc>
                <a:spcPts val="5999"/>
              </a:lnSpc>
            </a:pPr>
            <a:r>
              <a:rPr lang="en-US" b="true" sz="4999">
                <a:solidFill>
                  <a:srgbClr val="EBEAF3"/>
                </a:solidFill>
                <a:latin typeface="Roboto Bold"/>
                <a:ea typeface="Roboto Bold"/>
                <a:cs typeface="Roboto Bold"/>
                <a:sym typeface="Roboto Bold"/>
              </a:rPr>
              <a:t>Decision tree - CART sử dụng sklearn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11224"/>
        </a:solidFill>
      </p:bgPr>
    </p:bg>
    <p:spTree>
      <p:nvGrpSpPr>
        <p:cNvPr id="1" name=""/>
        <p:cNvGrpSpPr/>
        <p:nvPr/>
      </p:nvGrpSpPr>
      <p:grpSpPr>
        <a:xfrm>
          <a:off x="0" y="0"/>
          <a:ext cx="0" cy="0"/>
          <a:chOff x="0" y="0"/>
          <a:chExt cx="0" cy="0"/>
        </a:xfrm>
      </p:grpSpPr>
      <p:sp>
        <p:nvSpPr>
          <p:cNvPr name="Freeform 2" id="2"/>
          <p:cNvSpPr/>
          <p:nvPr/>
        </p:nvSpPr>
        <p:spPr>
          <a:xfrm flipH="false" flipV="false" rot="0">
            <a:off x="3258736" y="3101196"/>
            <a:ext cx="11770529" cy="4084607"/>
          </a:xfrm>
          <a:custGeom>
            <a:avLst/>
            <a:gdLst/>
            <a:ahLst/>
            <a:cxnLst/>
            <a:rect r="r" b="b" t="t" l="l"/>
            <a:pathLst>
              <a:path h="4084607" w="11770529">
                <a:moveTo>
                  <a:pt x="0" y="0"/>
                </a:moveTo>
                <a:lnTo>
                  <a:pt x="11770528" y="0"/>
                </a:lnTo>
                <a:lnTo>
                  <a:pt x="11770528" y="4084608"/>
                </a:lnTo>
                <a:lnTo>
                  <a:pt x="0" y="4084608"/>
                </a:lnTo>
                <a:lnTo>
                  <a:pt x="0" y="0"/>
                </a:lnTo>
                <a:close/>
              </a:path>
            </a:pathLst>
          </a:custGeom>
          <a:blipFill>
            <a:blip r:embed="rId2"/>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11224"/>
        </a:solidFill>
      </p:bgPr>
    </p:bg>
    <p:spTree>
      <p:nvGrpSpPr>
        <p:cNvPr id="1" name=""/>
        <p:cNvGrpSpPr/>
        <p:nvPr/>
      </p:nvGrpSpPr>
      <p:grpSpPr>
        <a:xfrm>
          <a:off x="0" y="0"/>
          <a:ext cx="0" cy="0"/>
          <a:chOff x="0" y="0"/>
          <a:chExt cx="0" cy="0"/>
        </a:xfrm>
      </p:grpSpPr>
      <p:sp>
        <p:nvSpPr>
          <p:cNvPr name="Freeform 2" id="2"/>
          <p:cNvSpPr/>
          <p:nvPr/>
        </p:nvSpPr>
        <p:spPr>
          <a:xfrm flipH="false" flipV="false" rot="0">
            <a:off x="-8563975" y="5480538"/>
            <a:ext cx="18288006" cy="6304362"/>
          </a:xfrm>
          <a:custGeom>
            <a:avLst/>
            <a:gdLst/>
            <a:ahLst/>
            <a:cxnLst/>
            <a:rect r="r" b="b" t="t" l="l"/>
            <a:pathLst>
              <a:path h="6304362" w="18288006">
                <a:moveTo>
                  <a:pt x="0" y="0"/>
                </a:moveTo>
                <a:lnTo>
                  <a:pt x="18288006" y="0"/>
                </a:lnTo>
                <a:lnTo>
                  <a:pt x="18288006" y="6304362"/>
                </a:lnTo>
                <a:lnTo>
                  <a:pt x="0" y="6304362"/>
                </a:lnTo>
                <a:lnTo>
                  <a:pt x="0" y="0"/>
                </a:lnTo>
                <a:close/>
              </a:path>
            </a:pathLst>
          </a:custGeom>
          <a:blipFill>
            <a:blip r:embed="rId3"/>
            <a:stretch>
              <a:fillRect l="0" t="0" r="0" b="0"/>
            </a:stretch>
          </a:blipFill>
        </p:spPr>
      </p:sp>
      <p:sp>
        <p:nvSpPr>
          <p:cNvPr name="Freeform 3" id="3"/>
          <p:cNvSpPr/>
          <p:nvPr/>
        </p:nvSpPr>
        <p:spPr>
          <a:xfrm flipH="false" flipV="false" rot="0">
            <a:off x="7428503" y="5042984"/>
            <a:ext cx="18288006" cy="6741916"/>
          </a:xfrm>
          <a:custGeom>
            <a:avLst/>
            <a:gdLst/>
            <a:ahLst/>
            <a:cxnLst/>
            <a:rect r="r" b="b" t="t" l="l"/>
            <a:pathLst>
              <a:path h="6741916" w="18288006">
                <a:moveTo>
                  <a:pt x="0" y="0"/>
                </a:moveTo>
                <a:lnTo>
                  <a:pt x="18288006" y="0"/>
                </a:lnTo>
                <a:lnTo>
                  <a:pt x="18288006" y="6741916"/>
                </a:lnTo>
                <a:lnTo>
                  <a:pt x="0" y="6741916"/>
                </a:lnTo>
                <a:lnTo>
                  <a:pt x="0" y="0"/>
                </a:lnTo>
                <a:close/>
              </a:path>
            </a:pathLst>
          </a:custGeom>
          <a:blipFill>
            <a:blip r:embed="rId4"/>
            <a:stretch>
              <a:fillRect l="0" t="0" r="0" b="0"/>
            </a:stretch>
          </a:blipFill>
        </p:spPr>
      </p:sp>
      <p:sp>
        <p:nvSpPr>
          <p:cNvPr name="Freeform 4" id="4"/>
          <p:cNvSpPr/>
          <p:nvPr/>
        </p:nvSpPr>
        <p:spPr>
          <a:xfrm flipH="false" flipV="false" rot="0">
            <a:off x="10211648" y="2079853"/>
            <a:ext cx="7749296" cy="5926262"/>
          </a:xfrm>
          <a:custGeom>
            <a:avLst/>
            <a:gdLst/>
            <a:ahLst/>
            <a:cxnLst/>
            <a:rect r="r" b="b" t="t" l="l"/>
            <a:pathLst>
              <a:path h="5926262" w="7749296">
                <a:moveTo>
                  <a:pt x="0" y="0"/>
                </a:moveTo>
                <a:lnTo>
                  <a:pt x="7749296" y="0"/>
                </a:lnTo>
                <a:lnTo>
                  <a:pt x="7749296" y="5926262"/>
                </a:lnTo>
                <a:lnTo>
                  <a:pt x="0" y="59262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0370609" y="2575006"/>
            <a:ext cx="7477006" cy="4123423"/>
          </a:xfrm>
          <a:custGeom>
            <a:avLst/>
            <a:gdLst/>
            <a:ahLst/>
            <a:cxnLst/>
            <a:rect r="r" b="b" t="t" l="l"/>
            <a:pathLst>
              <a:path h="4123423" w="7477006">
                <a:moveTo>
                  <a:pt x="0" y="0"/>
                </a:moveTo>
                <a:lnTo>
                  <a:pt x="7477007" y="0"/>
                </a:lnTo>
                <a:lnTo>
                  <a:pt x="7477007" y="4123423"/>
                </a:lnTo>
                <a:lnTo>
                  <a:pt x="0" y="4123423"/>
                </a:lnTo>
                <a:lnTo>
                  <a:pt x="0" y="0"/>
                </a:lnTo>
                <a:close/>
              </a:path>
            </a:pathLst>
          </a:custGeom>
          <a:blipFill>
            <a:blip r:embed="rId7"/>
            <a:stretch>
              <a:fillRect l="-2126" t="0" r="0" b="0"/>
            </a:stretch>
          </a:blipFill>
        </p:spPr>
      </p:sp>
      <p:sp>
        <p:nvSpPr>
          <p:cNvPr name="TextBox 6" id="6"/>
          <p:cNvSpPr txBox="true"/>
          <p:nvPr/>
        </p:nvSpPr>
        <p:spPr>
          <a:xfrm rot="0">
            <a:off x="2052291" y="3112717"/>
            <a:ext cx="7250671" cy="1524000"/>
          </a:xfrm>
          <a:prstGeom prst="rect">
            <a:avLst/>
          </a:prstGeom>
        </p:spPr>
        <p:txBody>
          <a:bodyPr anchor="t" rtlCol="false" tIns="0" lIns="0" bIns="0" rIns="0">
            <a:spAutoFit/>
          </a:bodyPr>
          <a:lstStyle/>
          <a:p>
            <a:pPr algn="r">
              <a:lnSpc>
                <a:spcPts val="6000"/>
              </a:lnSpc>
            </a:pPr>
            <a:r>
              <a:rPr lang="en-US" b="true" sz="5000">
                <a:solidFill>
                  <a:srgbClr val="EBEAF3"/>
                </a:solidFill>
                <a:latin typeface="Roboto Bold"/>
                <a:ea typeface="Roboto Bold"/>
                <a:cs typeface="Roboto Bold"/>
                <a:sym typeface="Roboto Bold"/>
              </a:rPr>
              <a:t>3.KẾT QUẢ VÀ SO SÁNH</a:t>
            </a:r>
          </a:p>
          <a:p>
            <a:pPr algn="r">
              <a:lnSpc>
                <a:spcPts val="5999"/>
              </a:lnSpc>
            </a:pPr>
          </a:p>
        </p:txBody>
      </p:sp>
      <p:sp>
        <p:nvSpPr>
          <p:cNvPr name="TextBox 7" id="7"/>
          <p:cNvSpPr txBox="true"/>
          <p:nvPr/>
        </p:nvSpPr>
        <p:spPr>
          <a:xfrm rot="0">
            <a:off x="2795872" y="4032738"/>
            <a:ext cx="6053627" cy="1447800"/>
          </a:xfrm>
          <a:prstGeom prst="rect">
            <a:avLst/>
          </a:prstGeom>
        </p:spPr>
        <p:txBody>
          <a:bodyPr anchor="t" rtlCol="false" tIns="0" lIns="0" bIns="0" rIns="0">
            <a:spAutoFit/>
          </a:bodyPr>
          <a:lstStyle/>
          <a:p>
            <a:pPr algn="ctr">
              <a:lnSpc>
                <a:spcPts val="3819"/>
              </a:lnSpc>
            </a:pPr>
            <a:r>
              <a:rPr lang="en-US" sz="3183">
                <a:solidFill>
                  <a:srgbClr val="EBEAF3"/>
                </a:solidFill>
                <a:latin typeface="Roboto"/>
                <a:ea typeface="Roboto"/>
                <a:cs typeface="Roboto"/>
                <a:sym typeface="Roboto"/>
              </a:rPr>
              <a:t>Đánh giá hiệu quả của 2 mô hình</a:t>
            </a:r>
          </a:p>
          <a:p>
            <a:pPr algn="ctr">
              <a:lnSpc>
                <a:spcPts val="3819"/>
              </a:lnSpc>
            </a:pPr>
            <a:r>
              <a:rPr lang="en-US" sz="3183">
                <a:solidFill>
                  <a:srgbClr val="EBEAF3"/>
                </a:solidFill>
                <a:latin typeface="Roboto"/>
                <a:ea typeface="Roboto"/>
                <a:cs typeface="Roboto"/>
                <a:sym typeface="Roboto"/>
              </a:rPr>
              <a:t>(triển khai thủ công và thư viện)</a:t>
            </a:r>
          </a:p>
          <a:p>
            <a:pPr algn="ctr">
              <a:lnSpc>
                <a:spcPts val="3819"/>
              </a:lnSpc>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11224"/>
        </a:solidFill>
      </p:bgPr>
    </p:bg>
    <p:spTree>
      <p:nvGrpSpPr>
        <p:cNvPr id="1" name=""/>
        <p:cNvGrpSpPr/>
        <p:nvPr/>
      </p:nvGrpSpPr>
      <p:grpSpPr>
        <a:xfrm>
          <a:off x="0" y="0"/>
          <a:ext cx="0" cy="0"/>
          <a:chOff x="0" y="0"/>
          <a:chExt cx="0" cy="0"/>
        </a:xfrm>
      </p:grpSpPr>
      <p:sp>
        <p:nvSpPr>
          <p:cNvPr name="Freeform 2" id="2"/>
          <p:cNvSpPr/>
          <p:nvPr/>
        </p:nvSpPr>
        <p:spPr>
          <a:xfrm flipH="false" flipV="false" rot="0">
            <a:off x="9243000" y="-5096108"/>
            <a:ext cx="18288006" cy="6741916"/>
          </a:xfrm>
          <a:custGeom>
            <a:avLst/>
            <a:gdLst/>
            <a:ahLst/>
            <a:cxnLst/>
            <a:rect r="r" b="b" t="t" l="l"/>
            <a:pathLst>
              <a:path h="6741916" w="18288006">
                <a:moveTo>
                  <a:pt x="0" y="0"/>
                </a:moveTo>
                <a:lnTo>
                  <a:pt x="18288006" y="0"/>
                </a:lnTo>
                <a:lnTo>
                  <a:pt x="18288006" y="6741916"/>
                </a:lnTo>
                <a:lnTo>
                  <a:pt x="0" y="6741916"/>
                </a:lnTo>
                <a:lnTo>
                  <a:pt x="0" y="0"/>
                </a:lnTo>
                <a:close/>
              </a:path>
            </a:pathLst>
          </a:custGeom>
          <a:blipFill>
            <a:blip r:embed="rId3"/>
            <a:stretch>
              <a:fillRect l="0" t="0" r="0" b="0"/>
            </a:stretch>
          </a:blipFill>
        </p:spPr>
      </p:sp>
      <p:sp>
        <p:nvSpPr>
          <p:cNvPr name="Freeform 3" id="3"/>
          <p:cNvSpPr/>
          <p:nvPr/>
        </p:nvSpPr>
        <p:spPr>
          <a:xfrm flipH="false" flipV="false" rot="-2385273">
            <a:off x="9958800" y="4456416"/>
            <a:ext cx="18288006" cy="6004872"/>
          </a:xfrm>
          <a:custGeom>
            <a:avLst/>
            <a:gdLst/>
            <a:ahLst/>
            <a:cxnLst/>
            <a:rect r="r" b="b" t="t" l="l"/>
            <a:pathLst>
              <a:path h="6004872" w="18288006">
                <a:moveTo>
                  <a:pt x="0" y="0"/>
                </a:moveTo>
                <a:lnTo>
                  <a:pt x="18288006" y="0"/>
                </a:lnTo>
                <a:lnTo>
                  <a:pt x="18288006" y="6004872"/>
                </a:lnTo>
                <a:lnTo>
                  <a:pt x="0" y="6004872"/>
                </a:lnTo>
                <a:lnTo>
                  <a:pt x="0" y="0"/>
                </a:lnTo>
                <a:close/>
              </a:path>
            </a:pathLst>
          </a:custGeom>
          <a:blipFill>
            <a:blip r:embed="rId4"/>
            <a:stretch>
              <a:fillRect l="0" t="0" r="0" b="0"/>
            </a:stretch>
          </a:blipFill>
        </p:spPr>
      </p:sp>
      <p:grpSp>
        <p:nvGrpSpPr>
          <p:cNvPr name="Group 4" id="4"/>
          <p:cNvGrpSpPr/>
          <p:nvPr/>
        </p:nvGrpSpPr>
        <p:grpSpPr>
          <a:xfrm rot="0">
            <a:off x="9147675" y="4141438"/>
            <a:ext cx="190650" cy="191250"/>
            <a:chOff x="0" y="0"/>
            <a:chExt cx="254200" cy="255000"/>
          </a:xfrm>
        </p:grpSpPr>
        <p:sp>
          <p:nvSpPr>
            <p:cNvPr name="Freeform 5" id="5"/>
            <p:cNvSpPr/>
            <p:nvPr/>
          </p:nvSpPr>
          <p:spPr>
            <a:xfrm flipH="false" flipV="false" rot="0">
              <a:off x="12700" y="12700"/>
              <a:ext cx="228854" cy="229616"/>
            </a:xfrm>
            <a:custGeom>
              <a:avLst/>
              <a:gdLst/>
              <a:ahLst/>
              <a:cxnLst/>
              <a:rect r="r" b="b" t="t" l="l"/>
              <a:pathLst>
                <a:path h="229616" w="228854">
                  <a:moveTo>
                    <a:pt x="0" y="114808"/>
                  </a:moveTo>
                  <a:cubicBezTo>
                    <a:pt x="0" y="51435"/>
                    <a:pt x="51181" y="0"/>
                    <a:pt x="114427" y="0"/>
                  </a:cubicBezTo>
                  <a:cubicBezTo>
                    <a:pt x="177673" y="0"/>
                    <a:pt x="228854" y="51435"/>
                    <a:pt x="228854" y="114808"/>
                  </a:cubicBezTo>
                  <a:cubicBezTo>
                    <a:pt x="228854" y="178181"/>
                    <a:pt x="177673" y="229616"/>
                    <a:pt x="114427" y="229616"/>
                  </a:cubicBezTo>
                  <a:cubicBezTo>
                    <a:pt x="51181" y="229616"/>
                    <a:pt x="0" y="178181"/>
                    <a:pt x="0" y="114808"/>
                  </a:cubicBezTo>
                  <a:close/>
                </a:path>
              </a:pathLst>
            </a:custGeom>
            <a:solidFill>
              <a:srgbClr val="47EBEB"/>
            </a:solidFill>
          </p:spPr>
        </p:sp>
        <p:sp>
          <p:nvSpPr>
            <p:cNvPr name="Freeform 6" id="6"/>
            <p:cNvSpPr/>
            <p:nvPr/>
          </p:nvSpPr>
          <p:spPr>
            <a:xfrm flipH="false" flipV="false" rot="0">
              <a:off x="0" y="0"/>
              <a:ext cx="254254" cy="255016"/>
            </a:xfrm>
            <a:custGeom>
              <a:avLst/>
              <a:gdLst/>
              <a:ahLst/>
              <a:cxnLst/>
              <a:rect r="r" b="b" t="t" l="l"/>
              <a:pathLst>
                <a:path h="255016" w="254254">
                  <a:moveTo>
                    <a:pt x="0" y="127508"/>
                  </a:moveTo>
                  <a:cubicBezTo>
                    <a:pt x="0" y="57150"/>
                    <a:pt x="56896" y="0"/>
                    <a:pt x="127127" y="0"/>
                  </a:cubicBezTo>
                  <a:lnTo>
                    <a:pt x="127127" y="12700"/>
                  </a:lnTo>
                  <a:lnTo>
                    <a:pt x="127127" y="0"/>
                  </a:lnTo>
                  <a:cubicBezTo>
                    <a:pt x="197358" y="0"/>
                    <a:pt x="254254" y="57150"/>
                    <a:pt x="254254" y="127508"/>
                  </a:cubicBezTo>
                  <a:lnTo>
                    <a:pt x="241554" y="127508"/>
                  </a:lnTo>
                  <a:lnTo>
                    <a:pt x="254254" y="127508"/>
                  </a:lnTo>
                  <a:cubicBezTo>
                    <a:pt x="254254" y="197866"/>
                    <a:pt x="197358" y="255016"/>
                    <a:pt x="127127" y="255016"/>
                  </a:cubicBezTo>
                  <a:lnTo>
                    <a:pt x="127127" y="242316"/>
                  </a:lnTo>
                  <a:lnTo>
                    <a:pt x="127127" y="255016"/>
                  </a:lnTo>
                  <a:cubicBezTo>
                    <a:pt x="56896" y="255016"/>
                    <a:pt x="0" y="197866"/>
                    <a:pt x="0" y="127508"/>
                  </a:cubicBezTo>
                  <a:lnTo>
                    <a:pt x="12700" y="127508"/>
                  </a:lnTo>
                  <a:lnTo>
                    <a:pt x="25400" y="127508"/>
                  </a:lnTo>
                  <a:lnTo>
                    <a:pt x="12700" y="127508"/>
                  </a:lnTo>
                  <a:lnTo>
                    <a:pt x="0" y="127508"/>
                  </a:lnTo>
                  <a:moveTo>
                    <a:pt x="25400" y="127508"/>
                  </a:moveTo>
                  <a:cubicBezTo>
                    <a:pt x="25400" y="134493"/>
                    <a:pt x="19685" y="140208"/>
                    <a:pt x="12700" y="140208"/>
                  </a:cubicBezTo>
                  <a:cubicBezTo>
                    <a:pt x="5715" y="140208"/>
                    <a:pt x="0" y="134493"/>
                    <a:pt x="0" y="127508"/>
                  </a:cubicBezTo>
                  <a:cubicBezTo>
                    <a:pt x="0" y="120523"/>
                    <a:pt x="5715" y="114808"/>
                    <a:pt x="12700" y="114808"/>
                  </a:cubicBezTo>
                  <a:cubicBezTo>
                    <a:pt x="19685" y="114808"/>
                    <a:pt x="25400" y="120523"/>
                    <a:pt x="25400" y="127508"/>
                  </a:cubicBezTo>
                  <a:cubicBezTo>
                    <a:pt x="25400" y="183896"/>
                    <a:pt x="70993" y="229616"/>
                    <a:pt x="127127" y="229616"/>
                  </a:cubicBezTo>
                  <a:cubicBezTo>
                    <a:pt x="183261" y="229616"/>
                    <a:pt x="228854" y="183896"/>
                    <a:pt x="228854" y="127508"/>
                  </a:cubicBezTo>
                  <a:cubicBezTo>
                    <a:pt x="228854" y="71120"/>
                    <a:pt x="183261" y="25400"/>
                    <a:pt x="127127" y="25400"/>
                  </a:cubicBezTo>
                  <a:lnTo>
                    <a:pt x="127127" y="12700"/>
                  </a:lnTo>
                  <a:lnTo>
                    <a:pt x="127127" y="25400"/>
                  </a:lnTo>
                  <a:cubicBezTo>
                    <a:pt x="70993" y="25400"/>
                    <a:pt x="25400" y="71120"/>
                    <a:pt x="25400" y="127508"/>
                  </a:cubicBezTo>
                  <a:close/>
                </a:path>
              </a:pathLst>
            </a:custGeom>
            <a:solidFill>
              <a:srgbClr val="47EBEB"/>
            </a:solidFill>
          </p:spPr>
        </p:sp>
      </p:grpSp>
      <p:sp>
        <p:nvSpPr>
          <p:cNvPr name="AutoShape 7" id="7"/>
          <p:cNvSpPr/>
          <p:nvPr/>
        </p:nvSpPr>
        <p:spPr>
          <a:xfrm>
            <a:off x="3237262" y="3599150"/>
            <a:ext cx="5308176" cy="9525"/>
          </a:xfrm>
          <a:prstGeom prst="line">
            <a:avLst/>
          </a:prstGeom>
          <a:ln cap="rnd" w="9525">
            <a:solidFill>
              <a:srgbClr val="EBEAF3"/>
            </a:solidFill>
            <a:prstDash val="solid"/>
            <a:headEnd type="arrow" len="sm" w="med"/>
            <a:tailEnd type="none" len="sm" w="sm"/>
          </a:ln>
        </p:spPr>
      </p:sp>
      <p:sp>
        <p:nvSpPr>
          <p:cNvPr name="AutoShape 8" id="8"/>
          <p:cNvSpPr/>
          <p:nvPr/>
        </p:nvSpPr>
        <p:spPr>
          <a:xfrm>
            <a:off x="6386389" y="5274580"/>
            <a:ext cx="1195409" cy="0"/>
          </a:xfrm>
          <a:prstGeom prst="line">
            <a:avLst/>
          </a:prstGeom>
          <a:ln cap="flat" w="38100">
            <a:solidFill>
              <a:srgbClr val="EBEAF3"/>
            </a:solidFill>
            <a:prstDash val="solid"/>
            <a:headEnd type="none" len="sm" w="sm"/>
            <a:tailEnd type="triangle" len="med" w="lg"/>
          </a:ln>
        </p:spPr>
      </p:sp>
      <p:sp>
        <p:nvSpPr>
          <p:cNvPr name="Freeform 9" id="9"/>
          <p:cNvSpPr/>
          <p:nvPr/>
        </p:nvSpPr>
        <p:spPr>
          <a:xfrm flipH="false" flipV="false" rot="0">
            <a:off x="7972322" y="276242"/>
            <a:ext cx="10074383" cy="9632766"/>
          </a:xfrm>
          <a:custGeom>
            <a:avLst/>
            <a:gdLst/>
            <a:ahLst/>
            <a:cxnLst/>
            <a:rect r="r" b="b" t="t" l="l"/>
            <a:pathLst>
              <a:path h="9632766" w="10074383">
                <a:moveTo>
                  <a:pt x="0" y="0"/>
                </a:moveTo>
                <a:lnTo>
                  <a:pt x="10074384" y="0"/>
                </a:lnTo>
                <a:lnTo>
                  <a:pt x="10074384" y="9632766"/>
                </a:lnTo>
                <a:lnTo>
                  <a:pt x="0" y="9632766"/>
                </a:lnTo>
                <a:lnTo>
                  <a:pt x="0" y="0"/>
                </a:lnTo>
                <a:close/>
              </a:path>
            </a:pathLst>
          </a:custGeom>
          <a:blipFill>
            <a:blip r:embed="rId5"/>
            <a:stretch>
              <a:fillRect l="0" t="0" r="0" b="0"/>
            </a:stretch>
          </a:blipFill>
        </p:spPr>
      </p:sp>
      <p:sp>
        <p:nvSpPr>
          <p:cNvPr name="TextBox 10" id="10"/>
          <p:cNvSpPr txBox="true"/>
          <p:nvPr/>
        </p:nvSpPr>
        <p:spPr>
          <a:xfrm rot="0">
            <a:off x="1148800" y="4790579"/>
            <a:ext cx="4850245" cy="958477"/>
          </a:xfrm>
          <a:prstGeom prst="rect">
            <a:avLst/>
          </a:prstGeom>
        </p:spPr>
        <p:txBody>
          <a:bodyPr anchor="t" rtlCol="false" tIns="0" lIns="0" bIns="0" rIns="0">
            <a:spAutoFit/>
          </a:bodyPr>
          <a:lstStyle/>
          <a:p>
            <a:pPr algn="l">
              <a:lnSpc>
                <a:spcPts val="3785"/>
              </a:lnSpc>
            </a:pPr>
            <a:r>
              <a:rPr lang="en-US" sz="3154">
                <a:solidFill>
                  <a:srgbClr val="EBEAF3"/>
                </a:solidFill>
                <a:latin typeface="Roboto"/>
                <a:ea typeface="Roboto"/>
                <a:cs typeface="Roboto"/>
                <a:sym typeface="Roboto"/>
              </a:rPr>
              <a:t>Kết quả dự đoán theo cách triển khai thủ công   </a:t>
            </a:r>
          </a:p>
        </p:txBody>
      </p:sp>
      <p:sp>
        <p:nvSpPr>
          <p:cNvPr name="TextBox 11" id="11"/>
          <p:cNvSpPr txBox="true"/>
          <p:nvPr/>
        </p:nvSpPr>
        <p:spPr>
          <a:xfrm rot="0">
            <a:off x="888550" y="483904"/>
            <a:ext cx="15225150" cy="752475"/>
          </a:xfrm>
          <a:prstGeom prst="rect">
            <a:avLst/>
          </a:prstGeom>
        </p:spPr>
        <p:txBody>
          <a:bodyPr anchor="t" rtlCol="false" tIns="0" lIns="0" bIns="0" rIns="0">
            <a:spAutoFit/>
          </a:bodyPr>
          <a:lstStyle/>
          <a:p>
            <a:pPr algn="l">
              <a:lnSpc>
                <a:spcPts val="5999"/>
              </a:lnSpc>
            </a:pPr>
            <a:r>
              <a:rPr lang="en-US" b="true" sz="4999">
                <a:solidFill>
                  <a:srgbClr val="EBEAF3"/>
                </a:solidFill>
                <a:latin typeface="Roboto Bold"/>
                <a:ea typeface="Roboto Bold"/>
                <a:cs typeface="Roboto Bold"/>
                <a:sym typeface="Roboto Bold"/>
              </a:rPr>
              <a:t>3.1 RIDGE REGRESSION</a:t>
            </a:r>
          </a:p>
        </p:txBody>
      </p:sp>
      <p:sp>
        <p:nvSpPr>
          <p:cNvPr name="TextBox 12" id="12"/>
          <p:cNvSpPr txBox="true"/>
          <p:nvPr/>
        </p:nvSpPr>
        <p:spPr>
          <a:xfrm rot="0">
            <a:off x="978593" y="1952289"/>
            <a:ext cx="5020452" cy="559293"/>
          </a:xfrm>
          <a:prstGeom prst="rect">
            <a:avLst/>
          </a:prstGeom>
        </p:spPr>
        <p:txBody>
          <a:bodyPr anchor="t" rtlCol="false" tIns="0" lIns="0" bIns="0" rIns="0">
            <a:spAutoFit/>
          </a:bodyPr>
          <a:lstStyle/>
          <a:p>
            <a:pPr algn="ctr">
              <a:lnSpc>
                <a:spcPts val="4483"/>
              </a:lnSpc>
              <a:spcBef>
                <a:spcPct val="0"/>
              </a:spcBef>
            </a:pPr>
            <a:r>
              <a:rPr lang="en-US" sz="3736">
                <a:solidFill>
                  <a:srgbClr val="EBEAF3"/>
                </a:solidFill>
                <a:latin typeface="Roboto"/>
                <a:ea typeface="Roboto"/>
                <a:cs typeface="Roboto"/>
                <a:sym typeface="Roboto"/>
              </a:rPr>
              <a:t>1. Kết Quả Của Mô Hình</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11224"/>
        </a:solidFill>
      </p:bgPr>
    </p:bg>
    <p:spTree>
      <p:nvGrpSpPr>
        <p:cNvPr id="1" name=""/>
        <p:cNvGrpSpPr/>
        <p:nvPr/>
      </p:nvGrpSpPr>
      <p:grpSpPr>
        <a:xfrm>
          <a:off x="0" y="0"/>
          <a:ext cx="0" cy="0"/>
          <a:chOff x="0" y="0"/>
          <a:chExt cx="0" cy="0"/>
        </a:xfrm>
      </p:grpSpPr>
      <p:sp>
        <p:nvSpPr>
          <p:cNvPr name="Freeform 2" id="2"/>
          <p:cNvSpPr/>
          <p:nvPr/>
        </p:nvSpPr>
        <p:spPr>
          <a:xfrm flipH="false" flipV="false" rot="0">
            <a:off x="9243000" y="-5096108"/>
            <a:ext cx="18288006" cy="6741916"/>
          </a:xfrm>
          <a:custGeom>
            <a:avLst/>
            <a:gdLst/>
            <a:ahLst/>
            <a:cxnLst/>
            <a:rect r="r" b="b" t="t" l="l"/>
            <a:pathLst>
              <a:path h="6741916" w="18288006">
                <a:moveTo>
                  <a:pt x="0" y="0"/>
                </a:moveTo>
                <a:lnTo>
                  <a:pt x="18288006" y="0"/>
                </a:lnTo>
                <a:lnTo>
                  <a:pt x="18288006" y="6741916"/>
                </a:lnTo>
                <a:lnTo>
                  <a:pt x="0" y="6741916"/>
                </a:lnTo>
                <a:lnTo>
                  <a:pt x="0" y="0"/>
                </a:lnTo>
                <a:close/>
              </a:path>
            </a:pathLst>
          </a:custGeom>
          <a:blipFill>
            <a:blip r:embed="rId3"/>
            <a:stretch>
              <a:fillRect l="0" t="0" r="0" b="0"/>
            </a:stretch>
          </a:blipFill>
        </p:spPr>
      </p:sp>
      <p:sp>
        <p:nvSpPr>
          <p:cNvPr name="Freeform 3" id="3"/>
          <p:cNvSpPr/>
          <p:nvPr/>
        </p:nvSpPr>
        <p:spPr>
          <a:xfrm flipH="false" flipV="false" rot="-2385273">
            <a:off x="9958800" y="4456416"/>
            <a:ext cx="18288006" cy="6004872"/>
          </a:xfrm>
          <a:custGeom>
            <a:avLst/>
            <a:gdLst/>
            <a:ahLst/>
            <a:cxnLst/>
            <a:rect r="r" b="b" t="t" l="l"/>
            <a:pathLst>
              <a:path h="6004872" w="18288006">
                <a:moveTo>
                  <a:pt x="0" y="0"/>
                </a:moveTo>
                <a:lnTo>
                  <a:pt x="18288006" y="0"/>
                </a:lnTo>
                <a:lnTo>
                  <a:pt x="18288006" y="6004872"/>
                </a:lnTo>
                <a:lnTo>
                  <a:pt x="0" y="6004872"/>
                </a:lnTo>
                <a:lnTo>
                  <a:pt x="0" y="0"/>
                </a:lnTo>
                <a:close/>
              </a:path>
            </a:pathLst>
          </a:custGeom>
          <a:blipFill>
            <a:blip r:embed="rId4"/>
            <a:stretch>
              <a:fillRect l="0" t="0" r="0" b="0"/>
            </a:stretch>
          </a:blipFill>
        </p:spPr>
      </p:sp>
      <p:sp>
        <p:nvSpPr>
          <p:cNvPr name="Freeform 4" id="4"/>
          <p:cNvSpPr/>
          <p:nvPr/>
        </p:nvSpPr>
        <p:spPr>
          <a:xfrm flipH="false" flipV="false" rot="0">
            <a:off x="480080" y="8709680"/>
            <a:ext cx="1097240" cy="1097240"/>
          </a:xfrm>
          <a:custGeom>
            <a:avLst/>
            <a:gdLst/>
            <a:ahLst/>
            <a:cxnLst/>
            <a:rect r="r" b="b" t="t" l="l"/>
            <a:pathLst>
              <a:path h="1097240" w="1097240">
                <a:moveTo>
                  <a:pt x="0" y="0"/>
                </a:moveTo>
                <a:lnTo>
                  <a:pt x="1097240" y="0"/>
                </a:lnTo>
                <a:lnTo>
                  <a:pt x="1097240" y="1097240"/>
                </a:lnTo>
                <a:lnTo>
                  <a:pt x="0" y="10972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9147675" y="4141438"/>
            <a:ext cx="190650" cy="191250"/>
            <a:chOff x="0" y="0"/>
            <a:chExt cx="254200" cy="255000"/>
          </a:xfrm>
        </p:grpSpPr>
        <p:sp>
          <p:nvSpPr>
            <p:cNvPr name="Freeform 6" id="6"/>
            <p:cNvSpPr/>
            <p:nvPr/>
          </p:nvSpPr>
          <p:spPr>
            <a:xfrm flipH="false" flipV="false" rot="0">
              <a:off x="12700" y="12700"/>
              <a:ext cx="228854" cy="229616"/>
            </a:xfrm>
            <a:custGeom>
              <a:avLst/>
              <a:gdLst/>
              <a:ahLst/>
              <a:cxnLst/>
              <a:rect r="r" b="b" t="t" l="l"/>
              <a:pathLst>
                <a:path h="229616" w="228854">
                  <a:moveTo>
                    <a:pt x="0" y="114808"/>
                  </a:moveTo>
                  <a:cubicBezTo>
                    <a:pt x="0" y="51435"/>
                    <a:pt x="51181" y="0"/>
                    <a:pt x="114427" y="0"/>
                  </a:cubicBezTo>
                  <a:cubicBezTo>
                    <a:pt x="177673" y="0"/>
                    <a:pt x="228854" y="51435"/>
                    <a:pt x="228854" y="114808"/>
                  </a:cubicBezTo>
                  <a:cubicBezTo>
                    <a:pt x="228854" y="178181"/>
                    <a:pt x="177673" y="229616"/>
                    <a:pt x="114427" y="229616"/>
                  </a:cubicBezTo>
                  <a:cubicBezTo>
                    <a:pt x="51181" y="229616"/>
                    <a:pt x="0" y="178181"/>
                    <a:pt x="0" y="114808"/>
                  </a:cubicBezTo>
                  <a:close/>
                </a:path>
              </a:pathLst>
            </a:custGeom>
            <a:solidFill>
              <a:srgbClr val="47EBEB"/>
            </a:solidFill>
          </p:spPr>
        </p:sp>
        <p:sp>
          <p:nvSpPr>
            <p:cNvPr name="Freeform 7" id="7"/>
            <p:cNvSpPr/>
            <p:nvPr/>
          </p:nvSpPr>
          <p:spPr>
            <a:xfrm flipH="false" flipV="false" rot="0">
              <a:off x="0" y="0"/>
              <a:ext cx="254254" cy="255016"/>
            </a:xfrm>
            <a:custGeom>
              <a:avLst/>
              <a:gdLst/>
              <a:ahLst/>
              <a:cxnLst/>
              <a:rect r="r" b="b" t="t" l="l"/>
              <a:pathLst>
                <a:path h="255016" w="254254">
                  <a:moveTo>
                    <a:pt x="0" y="127508"/>
                  </a:moveTo>
                  <a:cubicBezTo>
                    <a:pt x="0" y="57150"/>
                    <a:pt x="56896" y="0"/>
                    <a:pt x="127127" y="0"/>
                  </a:cubicBezTo>
                  <a:lnTo>
                    <a:pt x="127127" y="12700"/>
                  </a:lnTo>
                  <a:lnTo>
                    <a:pt x="127127" y="0"/>
                  </a:lnTo>
                  <a:cubicBezTo>
                    <a:pt x="197358" y="0"/>
                    <a:pt x="254254" y="57150"/>
                    <a:pt x="254254" y="127508"/>
                  </a:cubicBezTo>
                  <a:lnTo>
                    <a:pt x="241554" y="127508"/>
                  </a:lnTo>
                  <a:lnTo>
                    <a:pt x="254254" y="127508"/>
                  </a:lnTo>
                  <a:cubicBezTo>
                    <a:pt x="254254" y="197866"/>
                    <a:pt x="197358" y="255016"/>
                    <a:pt x="127127" y="255016"/>
                  </a:cubicBezTo>
                  <a:lnTo>
                    <a:pt x="127127" y="242316"/>
                  </a:lnTo>
                  <a:lnTo>
                    <a:pt x="127127" y="255016"/>
                  </a:lnTo>
                  <a:cubicBezTo>
                    <a:pt x="56896" y="255016"/>
                    <a:pt x="0" y="197866"/>
                    <a:pt x="0" y="127508"/>
                  </a:cubicBezTo>
                  <a:lnTo>
                    <a:pt x="12700" y="127508"/>
                  </a:lnTo>
                  <a:lnTo>
                    <a:pt x="25400" y="127508"/>
                  </a:lnTo>
                  <a:lnTo>
                    <a:pt x="12700" y="127508"/>
                  </a:lnTo>
                  <a:lnTo>
                    <a:pt x="0" y="127508"/>
                  </a:lnTo>
                  <a:moveTo>
                    <a:pt x="25400" y="127508"/>
                  </a:moveTo>
                  <a:cubicBezTo>
                    <a:pt x="25400" y="134493"/>
                    <a:pt x="19685" y="140208"/>
                    <a:pt x="12700" y="140208"/>
                  </a:cubicBezTo>
                  <a:cubicBezTo>
                    <a:pt x="5715" y="140208"/>
                    <a:pt x="0" y="134493"/>
                    <a:pt x="0" y="127508"/>
                  </a:cubicBezTo>
                  <a:cubicBezTo>
                    <a:pt x="0" y="120523"/>
                    <a:pt x="5715" y="114808"/>
                    <a:pt x="12700" y="114808"/>
                  </a:cubicBezTo>
                  <a:cubicBezTo>
                    <a:pt x="19685" y="114808"/>
                    <a:pt x="25400" y="120523"/>
                    <a:pt x="25400" y="127508"/>
                  </a:cubicBezTo>
                  <a:cubicBezTo>
                    <a:pt x="25400" y="183896"/>
                    <a:pt x="70993" y="229616"/>
                    <a:pt x="127127" y="229616"/>
                  </a:cubicBezTo>
                  <a:cubicBezTo>
                    <a:pt x="183261" y="229616"/>
                    <a:pt x="228854" y="183896"/>
                    <a:pt x="228854" y="127508"/>
                  </a:cubicBezTo>
                  <a:cubicBezTo>
                    <a:pt x="228854" y="71120"/>
                    <a:pt x="183261" y="25400"/>
                    <a:pt x="127127" y="25400"/>
                  </a:cubicBezTo>
                  <a:lnTo>
                    <a:pt x="127127" y="12700"/>
                  </a:lnTo>
                  <a:lnTo>
                    <a:pt x="127127" y="25400"/>
                  </a:lnTo>
                  <a:cubicBezTo>
                    <a:pt x="70993" y="25400"/>
                    <a:pt x="25400" y="71120"/>
                    <a:pt x="25400" y="127508"/>
                  </a:cubicBezTo>
                  <a:close/>
                </a:path>
              </a:pathLst>
            </a:custGeom>
            <a:solidFill>
              <a:srgbClr val="47EBEB"/>
            </a:solidFill>
          </p:spPr>
        </p:sp>
      </p:grpSp>
      <p:sp>
        <p:nvSpPr>
          <p:cNvPr name="AutoShape 8" id="8"/>
          <p:cNvSpPr/>
          <p:nvPr/>
        </p:nvSpPr>
        <p:spPr>
          <a:xfrm>
            <a:off x="3237262" y="3599150"/>
            <a:ext cx="5308176" cy="9525"/>
          </a:xfrm>
          <a:prstGeom prst="line">
            <a:avLst/>
          </a:prstGeom>
          <a:ln cap="rnd" w="9525">
            <a:solidFill>
              <a:srgbClr val="EBEAF3"/>
            </a:solidFill>
            <a:prstDash val="solid"/>
            <a:headEnd type="arrow" len="sm" w="med"/>
            <a:tailEnd type="none" len="sm" w="sm"/>
          </a:ln>
        </p:spPr>
      </p:sp>
      <p:sp>
        <p:nvSpPr>
          <p:cNvPr name="AutoShape 9" id="9"/>
          <p:cNvSpPr/>
          <p:nvPr/>
        </p:nvSpPr>
        <p:spPr>
          <a:xfrm>
            <a:off x="5862514" y="5074861"/>
            <a:ext cx="1798898" cy="0"/>
          </a:xfrm>
          <a:prstGeom prst="line">
            <a:avLst/>
          </a:prstGeom>
          <a:ln cap="flat" w="38100">
            <a:solidFill>
              <a:srgbClr val="EBEAF3"/>
            </a:solidFill>
            <a:prstDash val="solid"/>
            <a:headEnd type="none" len="sm" w="sm"/>
            <a:tailEnd type="triangle" len="med" w="lg"/>
          </a:ln>
        </p:spPr>
      </p:sp>
      <p:sp>
        <p:nvSpPr>
          <p:cNvPr name="Freeform 10" id="10"/>
          <p:cNvSpPr/>
          <p:nvPr/>
        </p:nvSpPr>
        <p:spPr>
          <a:xfrm flipH="false" flipV="false" rot="0">
            <a:off x="8501125" y="182672"/>
            <a:ext cx="9452718" cy="9766898"/>
          </a:xfrm>
          <a:custGeom>
            <a:avLst/>
            <a:gdLst/>
            <a:ahLst/>
            <a:cxnLst/>
            <a:rect r="r" b="b" t="t" l="l"/>
            <a:pathLst>
              <a:path h="9766898" w="9452718">
                <a:moveTo>
                  <a:pt x="0" y="0"/>
                </a:moveTo>
                <a:lnTo>
                  <a:pt x="9452718" y="0"/>
                </a:lnTo>
                <a:lnTo>
                  <a:pt x="9452718" y="9766898"/>
                </a:lnTo>
                <a:lnTo>
                  <a:pt x="0" y="9766898"/>
                </a:lnTo>
                <a:lnTo>
                  <a:pt x="0" y="0"/>
                </a:lnTo>
                <a:close/>
              </a:path>
            </a:pathLst>
          </a:custGeom>
          <a:blipFill>
            <a:blip r:embed="rId7"/>
            <a:stretch>
              <a:fillRect l="0" t="0" r="0" b="0"/>
            </a:stretch>
          </a:blipFill>
        </p:spPr>
      </p:sp>
      <p:sp>
        <p:nvSpPr>
          <p:cNvPr name="TextBox 11" id="11"/>
          <p:cNvSpPr txBox="true"/>
          <p:nvPr/>
        </p:nvSpPr>
        <p:spPr>
          <a:xfrm rot="0">
            <a:off x="734775" y="4571329"/>
            <a:ext cx="4604825" cy="997539"/>
          </a:xfrm>
          <a:prstGeom prst="rect">
            <a:avLst/>
          </a:prstGeom>
        </p:spPr>
        <p:txBody>
          <a:bodyPr anchor="t" rtlCol="false" tIns="0" lIns="0" bIns="0" rIns="0">
            <a:spAutoFit/>
          </a:bodyPr>
          <a:lstStyle/>
          <a:p>
            <a:pPr algn="l">
              <a:lnSpc>
                <a:spcPts val="3941"/>
              </a:lnSpc>
            </a:pPr>
            <a:r>
              <a:rPr lang="en-US" sz="3284">
                <a:solidFill>
                  <a:srgbClr val="EBEAF3"/>
                </a:solidFill>
                <a:latin typeface="Roboto"/>
                <a:ea typeface="Roboto"/>
                <a:cs typeface="Roboto"/>
                <a:sym typeface="Roboto"/>
              </a:rPr>
              <a:t> Kết quả dự đoán theo cách triển khai thư viện   </a:t>
            </a:r>
          </a:p>
        </p:txBody>
      </p:sp>
      <p:sp>
        <p:nvSpPr>
          <p:cNvPr name="TextBox 12" id="12"/>
          <p:cNvSpPr txBox="true"/>
          <p:nvPr/>
        </p:nvSpPr>
        <p:spPr>
          <a:xfrm rot="0">
            <a:off x="734775" y="7023841"/>
            <a:ext cx="6535077" cy="1000125"/>
          </a:xfrm>
          <a:prstGeom prst="rect">
            <a:avLst/>
          </a:prstGeom>
        </p:spPr>
        <p:txBody>
          <a:bodyPr anchor="t" rtlCol="false" tIns="0" lIns="0" bIns="0" rIns="0">
            <a:spAutoFit/>
          </a:bodyPr>
          <a:lstStyle/>
          <a:p>
            <a:pPr algn="l">
              <a:lnSpc>
                <a:spcPts val="3941"/>
              </a:lnSpc>
            </a:pPr>
            <a:r>
              <a:rPr lang="en-US" b="true" sz="3284">
                <a:solidFill>
                  <a:srgbClr val="EBEAF3"/>
                </a:solidFill>
                <a:latin typeface="Roboto Bold"/>
                <a:ea typeface="Roboto Bold"/>
                <a:cs typeface="Roboto Bold"/>
                <a:sym typeface="Roboto Bold"/>
              </a:rPr>
              <a:t>Nhận xét</a:t>
            </a:r>
            <a:r>
              <a:rPr lang="en-US" sz="3284">
                <a:solidFill>
                  <a:srgbClr val="EBEAF3"/>
                </a:solidFill>
                <a:latin typeface="Roboto"/>
                <a:ea typeface="Roboto"/>
                <a:cs typeface="Roboto"/>
                <a:sym typeface="Roboto"/>
              </a:rPr>
              <a:t>: 2 cách triển khai thuật toán có hiệu suất tương đồng nhau</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11224"/>
        </a:solidFill>
      </p:bgPr>
    </p:bg>
    <p:spTree>
      <p:nvGrpSpPr>
        <p:cNvPr id="1" name=""/>
        <p:cNvGrpSpPr/>
        <p:nvPr/>
      </p:nvGrpSpPr>
      <p:grpSpPr>
        <a:xfrm>
          <a:off x="0" y="0"/>
          <a:ext cx="0" cy="0"/>
          <a:chOff x="0" y="0"/>
          <a:chExt cx="0" cy="0"/>
        </a:xfrm>
      </p:grpSpPr>
      <p:sp>
        <p:nvSpPr>
          <p:cNvPr name="Freeform 2" id="2"/>
          <p:cNvSpPr/>
          <p:nvPr/>
        </p:nvSpPr>
        <p:spPr>
          <a:xfrm flipH="false" flipV="false" rot="0">
            <a:off x="9243000" y="-5096108"/>
            <a:ext cx="18288006" cy="6741916"/>
          </a:xfrm>
          <a:custGeom>
            <a:avLst/>
            <a:gdLst/>
            <a:ahLst/>
            <a:cxnLst/>
            <a:rect r="r" b="b" t="t" l="l"/>
            <a:pathLst>
              <a:path h="6741916" w="18288006">
                <a:moveTo>
                  <a:pt x="0" y="0"/>
                </a:moveTo>
                <a:lnTo>
                  <a:pt x="18288006" y="0"/>
                </a:lnTo>
                <a:lnTo>
                  <a:pt x="18288006" y="6741916"/>
                </a:lnTo>
                <a:lnTo>
                  <a:pt x="0" y="6741916"/>
                </a:lnTo>
                <a:lnTo>
                  <a:pt x="0" y="0"/>
                </a:lnTo>
                <a:close/>
              </a:path>
            </a:pathLst>
          </a:custGeom>
          <a:blipFill>
            <a:blip r:embed="rId3"/>
            <a:stretch>
              <a:fillRect l="0" t="0" r="0" b="0"/>
            </a:stretch>
          </a:blipFill>
        </p:spPr>
      </p:sp>
      <p:sp>
        <p:nvSpPr>
          <p:cNvPr name="Freeform 3" id="3"/>
          <p:cNvSpPr/>
          <p:nvPr/>
        </p:nvSpPr>
        <p:spPr>
          <a:xfrm flipH="false" flipV="false" rot="-2385273">
            <a:off x="9958800" y="4456416"/>
            <a:ext cx="18288006" cy="6004872"/>
          </a:xfrm>
          <a:custGeom>
            <a:avLst/>
            <a:gdLst/>
            <a:ahLst/>
            <a:cxnLst/>
            <a:rect r="r" b="b" t="t" l="l"/>
            <a:pathLst>
              <a:path h="6004872" w="18288006">
                <a:moveTo>
                  <a:pt x="0" y="0"/>
                </a:moveTo>
                <a:lnTo>
                  <a:pt x="18288006" y="0"/>
                </a:lnTo>
                <a:lnTo>
                  <a:pt x="18288006" y="6004872"/>
                </a:lnTo>
                <a:lnTo>
                  <a:pt x="0" y="6004872"/>
                </a:lnTo>
                <a:lnTo>
                  <a:pt x="0" y="0"/>
                </a:lnTo>
                <a:close/>
              </a:path>
            </a:pathLst>
          </a:custGeom>
          <a:blipFill>
            <a:blip r:embed="rId4"/>
            <a:stretch>
              <a:fillRect l="0" t="0" r="0" b="0"/>
            </a:stretch>
          </a:blipFill>
        </p:spPr>
      </p:sp>
      <p:sp>
        <p:nvSpPr>
          <p:cNvPr name="Freeform 4" id="4"/>
          <p:cNvSpPr/>
          <p:nvPr/>
        </p:nvSpPr>
        <p:spPr>
          <a:xfrm flipH="false" flipV="false" rot="0">
            <a:off x="16567702" y="263965"/>
            <a:ext cx="1097240" cy="1097240"/>
          </a:xfrm>
          <a:custGeom>
            <a:avLst/>
            <a:gdLst/>
            <a:ahLst/>
            <a:cxnLst/>
            <a:rect r="r" b="b" t="t" l="l"/>
            <a:pathLst>
              <a:path h="1097240" w="1097240">
                <a:moveTo>
                  <a:pt x="0" y="0"/>
                </a:moveTo>
                <a:lnTo>
                  <a:pt x="1097240" y="0"/>
                </a:lnTo>
                <a:lnTo>
                  <a:pt x="1097240" y="1097240"/>
                </a:lnTo>
                <a:lnTo>
                  <a:pt x="0" y="10972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9147675" y="4141438"/>
            <a:ext cx="190650" cy="191250"/>
            <a:chOff x="0" y="0"/>
            <a:chExt cx="254200" cy="255000"/>
          </a:xfrm>
        </p:grpSpPr>
        <p:sp>
          <p:nvSpPr>
            <p:cNvPr name="Freeform 6" id="6"/>
            <p:cNvSpPr/>
            <p:nvPr/>
          </p:nvSpPr>
          <p:spPr>
            <a:xfrm flipH="false" flipV="false" rot="0">
              <a:off x="12700" y="12700"/>
              <a:ext cx="228854" cy="229616"/>
            </a:xfrm>
            <a:custGeom>
              <a:avLst/>
              <a:gdLst/>
              <a:ahLst/>
              <a:cxnLst/>
              <a:rect r="r" b="b" t="t" l="l"/>
              <a:pathLst>
                <a:path h="229616" w="228854">
                  <a:moveTo>
                    <a:pt x="0" y="114808"/>
                  </a:moveTo>
                  <a:cubicBezTo>
                    <a:pt x="0" y="51435"/>
                    <a:pt x="51181" y="0"/>
                    <a:pt x="114427" y="0"/>
                  </a:cubicBezTo>
                  <a:cubicBezTo>
                    <a:pt x="177673" y="0"/>
                    <a:pt x="228854" y="51435"/>
                    <a:pt x="228854" y="114808"/>
                  </a:cubicBezTo>
                  <a:cubicBezTo>
                    <a:pt x="228854" y="178181"/>
                    <a:pt x="177673" y="229616"/>
                    <a:pt x="114427" y="229616"/>
                  </a:cubicBezTo>
                  <a:cubicBezTo>
                    <a:pt x="51181" y="229616"/>
                    <a:pt x="0" y="178181"/>
                    <a:pt x="0" y="114808"/>
                  </a:cubicBezTo>
                  <a:close/>
                </a:path>
              </a:pathLst>
            </a:custGeom>
            <a:solidFill>
              <a:srgbClr val="47EBEB"/>
            </a:solidFill>
          </p:spPr>
        </p:sp>
        <p:sp>
          <p:nvSpPr>
            <p:cNvPr name="Freeform 7" id="7"/>
            <p:cNvSpPr/>
            <p:nvPr/>
          </p:nvSpPr>
          <p:spPr>
            <a:xfrm flipH="false" flipV="false" rot="0">
              <a:off x="0" y="0"/>
              <a:ext cx="254254" cy="255016"/>
            </a:xfrm>
            <a:custGeom>
              <a:avLst/>
              <a:gdLst/>
              <a:ahLst/>
              <a:cxnLst/>
              <a:rect r="r" b="b" t="t" l="l"/>
              <a:pathLst>
                <a:path h="255016" w="254254">
                  <a:moveTo>
                    <a:pt x="0" y="127508"/>
                  </a:moveTo>
                  <a:cubicBezTo>
                    <a:pt x="0" y="57150"/>
                    <a:pt x="56896" y="0"/>
                    <a:pt x="127127" y="0"/>
                  </a:cubicBezTo>
                  <a:lnTo>
                    <a:pt x="127127" y="12700"/>
                  </a:lnTo>
                  <a:lnTo>
                    <a:pt x="127127" y="0"/>
                  </a:lnTo>
                  <a:cubicBezTo>
                    <a:pt x="197358" y="0"/>
                    <a:pt x="254254" y="57150"/>
                    <a:pt x="254254" y="127508"/>
                  </a:cubicBezTo>
                  <a:lnTo>
                    <a:pt x="241554" y="127508"/>
                  </a:lnTo>
                  <a:lnTo>
                    <a:pt x="254254" y="127508"/>
                  </a:lnTo>
                  <a:cubicBezTo>
                    <a:pt x="254254" y="197866"/>
                    <a:pt x="197358" y="255016"/>
                    <a:pt x="127127" y="255016"/>
                  </a:cubicBezTo>
                  <a:lnTo>
                    <a:pt x="127127" y="242316"/>
                  </a:lnTo>
                  <a:lnTo>
                    <a:pt x="127127" y="255016"/>
                  </a:lnTo>
                  <a:cubicBezTo>
                    <a:pt x="56896" y="255016"/>
                    <a:pt x="0" y="197866"/>
                    <a:pt x="0" y="127508"/>
                  </a:cubicBezTo>
                  <a:lnTo>
                    <a:pt x="12700" y="127508"/>
                  </a:lnTo>
                  <a:lnTo>
                    <a:pt x="25400" y="127508"/>
                  </a:lnTo>
                  <a:lnTo>
                    <a:pt x="12700" y="127508"/>
                  </a:lnTo>
                  <a:lnTo>
                    <a:pt x="0" y="127508"/>
                  </a:lnTo>
                  <a:moveTo>
                    <a:pt x="25400" y="127508"/>
                  </a:moveTo>
                  <a:cubicBezTo>
                    <a:pt x="25400" y="134493"/>
                    <a:pt x="19685" y="140208"/>
                    <a:pt x="12700" y="140208"/>
                  </a:cubicBezTo>
                  <a:cubicBezTo>
                    <a:pt x="5715" y="140208"/>
                    <a:pt x="0" y="134493"/>
                    <a:pt x="0" y="127508"/>
                  </a:cubicBezTo>
                  <a:cubicBezTo>
                    <a:pt x="0" y="120523"/>
                    <a:pt x="5715" y="114808"/>
                    <a:pt x="12700" y="114808"/>
                  </a:cubicBezTo>
                  <a:cubicBezTo>
                    <a:pt x="19685" y="114808"/>
                    <a:pt x="25400" y="120523"/>
                    <a:pt x="25400" y="127508"/>
                  </a:cubicBezTo>
                  <a:cubicBezTo>
                    <a:pt x="25400" y="183896"/>
                    <a:pt x="70993" y="229616"/>
                    <a:pt x="127127" y="229616"/>
                  </a:cubicBezTo>
                  <a:cubicBezTo>
                    <a:pt x="183261" y="229616"/>
                    <a:pt x="228854" y="183896"/>
                    <a:pt x="228854" y="127508"/>
                  </a:cubicBezTo>
                  <a:cubicBezTo>
                    <a:pt x="228854" y="71120"/>
                    <a:pt x="183261" y="25400"/>
                    <a:pt x="127127" y="25400"/>
                  </a:cubicBezTo>
                  <a:lnTo>
                    <a:pt x="127127" y="12700"/>
                  </a:lnTo>
                  <a:lnTo>
                    <a:pt x="127127" y="25400"/>
                  </a:lnTo>
                  <a:cubicBezTo>
                    <a:pt x="70993" y="25400"/>
                    <a:pt x="25400" y="71120"/>
                    <a:pt x="25400" y="127508"/>
                  </a:cubicBezTo>
                  <a:close/>
                </a:path>
              </a:pathLst>
            </a:custGeom>
            <a:solidFill>
              <a:srgbClr val="47EBEB"/>
            </a:solidFill>
          </p:spPr>
        </p:sp>
      </p:grpSp>
      <p:sp>
        <p:nvSpPr>
          <p:cNvPr name="AutoShape 8" id="8"/>
          <p:cNvSpPr/>
          <p:nvPr/>
        </p:nvSpPr>
        <p:spPr>
          <a:xfrm>
            <a:off x="3237262" y="3599150"/>
            <a:ext cx="5308176" cy="9525"/>
          </a:xfrm>
          <a:prstGeom prst="line">
            <a:avLst/>
          </a:prstGeom>
          <a:ln cap="rnd" w="9525">
            <a:solidFill>
              <a:srgbClr val="EBEAF3"/>
            </a:solidFill>
            <a:prstDash val="solid"/>
            <a:headEnd type="arrow" len="sm" w="med"/>
            <a:tailEnd type="none" len="sm" w="sm"/>
          </a:ln>
        </p:spPr>
      </p:sp>
      <p:sp>
        <p:nvSpPr>
          <p:cNvPr name="Freeform 9" id="9"/>
          <p:cNvSpPr/>
          <p:nvPr/>
        </p:nvSpPr>
        <p:spPr>
          <a:xfrm flipH="false" flipV="false" rot="0">
            <a:off x="8163172" y="2808467"/>
            <a:ext cx="9930198" cy="6906516"/>
          </a:xfrm>
          <a:custGeom>
            <a:avLst/>
            <a:gdLst/>
            <a:ahLst/>
            <a:cxnLst/>
            <a:rect r="r" b="b" t="t" l="l"/>
            <a:pathLst>
              <a:path h="6906516" w="9930198">
                <a:moveTo>
                  <a:pt x="0" y="0"/>
                </a:moveTo>
                <a:lnTo>
                  <a:pt x="9930198" y="0"/>
                </a:lnTo>
                <a:lnTo>
                  <a:pt x="9930198" y="6906516"/>
                </a:lnTo>
                <a:lnTo>
                  <a:pt x="0" y="6906516"/>
                </a:lnTo>
                <a:lnTo>
                  <a:pt x="0" y="0"/>
                </a:lnTo>
                <a:close/>
              </a:path>
            </a:pathLst>
          </a:custGeom>
          <a:blipFill>
            <a:blip r:embed="rId7"/>
            <a:stretch>
              <a:fillRect l="-656" t="0" r="-6550" b="0"/>
            </a:stretch>
          </a:blipFill>
        </p:spPr>
      </p:sp>
      <p:sp>
        <p:nvSpPr>
          <p:cNvPr name="Freeform 10" id="10"/>
          <p:cNvSpPr/>
          <p:nvPr/>
        </p:nvSpPr>
        <p:spPr>
          <a:xfrm flipH="false" flipV="false" rot="0">
            <a:off x="728612" y="5023113"/>
            <a:ext cx="7119587" cy="1528443"/>
          </a:xfrm>
          <a:custGeom>
            <a:avLst/>
            <a:gdLst/>
            <a:ahLst/>
            <a:cxnLst/>
            <a:rect r="r" b="b" t="t" l="l"/>
            <a:pathLst>
              <a:path h="1528443" w="7119587">
                <a:moveTo>
                  <a:pt x="0" y="0"/>
                </a:moveTo>
                <a:lnTo>
                  <a:pt x="7119587" y="0"/>
                </a:lnTo>
                <a:lnTo>
                  <a:pt x="7119587" y="1528443"/>
                </a:lnTo>
                <a:lnTo>
                  <a:pt x="0" y="1528443"/>
                </a:lnTo>
                <a:lnTo>
                  <a:pt x="0" y="0"/>
                </a:lnTo>
                <a:close/>
              </a:path>
            </a:pathLst>
          </a:custGeom>
          <a:blipFill>
            <a:blip r:embed="rId8"/>
            <a:stretch>
              <a:fillRect l="0" t="0" r="0" b="0"/>
            </a:stretch>
          </a:blipFill>
        </p:spPr>
      </p:sp>
      <p:sp>
        <p:nvSpPr>
          <p:cNvPr name="TextBox 11" id="11"/>
          <p:cNvSpPr txBox="true"/>
          <p:nvPr/>
        </p:nvSpPr>
        <p:spPr>
          <a:xfrm rot="0">
            <a:off x="607332" y="789705"/>
            <a:ext cx="6793586" cy="571500"/>
          </a:xfrm>
          <a:prstGeom prst="rect">
            <a:avLst/>
          </a:prstGeom>
        </p:spPr>
        <p:txBody>
          <a:bodyPr anchor="t" rtlCol="false" tIns="0" lIns="0" bIns="0" rIns="0">
            <a:spAutoFit/>
          </a:bodyPr>
          <a:lstStyle/>
          <a:p>
            <a:pPr algn="l">
              <a:lnSpc>
                <a:spcPts val="4560"/>
              </a:lnSpc>
            </a:pPr>
            <a:r>
              <a:rPr lang="en-US" sz="3800">
                <a:solidFill>
                  <a:srgbClr val="EBEAF3"/>
                </a:solidFill>
                <a:latin typeface="Roboto"/>
                <a:ea typeface="Roboto"/>
                <a:cs typeface="Roboto"/>
                <a:sym typeface="Roboto"/>
              </a:rPr>
              <a:t>2. Bảng So Sánh Các Kết Quả</a:t>
            </a:r>
          </a:p>
        </p:txBody>
      </p:sp>
      <p:sp>
        <p:nvSpPr>
          <p:cNvPr name="TextBox 12" id="12"/>
          <p:cNvSpPr txBox="true"/>
          <p:nvPr/>
        </p:nvSpPr>
        <p:spPr>
          <a:xfrm rot="0">
            <a:off x="997086" y="1890083"/>
            <a:ext cx="4983467" cy="465737"/>
          </a:xfrm>
          <a:prstGeom prst="rect">
            <a:avLst/>
          </a:prstGeom>
        </p:spPr>
        <p:txBody>
          <a:bodyPr anchor="t" rtlCol="false" tIns="0" lIns="0" bIns="0" rIns="0">
            <a:spAutoFit/>
          </a:bodyPr>
          <a:lstStyle/>
          <a:p>
            <a:pPr algn="ctr" marL="658050" indent="-329025" lvl="1">
              <a:lnSpc>
                <a:spcPts val="3657"/>
              </a:lnSpc>
              <a:spcBef>
                <a:spcPct val="0"/>
              </a:spcBef>
              <a:buFont typeface="Arial"/>
              <a:buChar char="•"/>
            </a:pPr>
            <a:r>
              <a:rPr lang="en-US" sz="3047">
                <a:solidFill>
                  <a:srgbClr val="EBEAF3"/>
                </a:solidFill>
                <a:latin typeface="Roboto"/>
                <a:ea typeface="Roboto"/>
                <a:cs typeface="Roboto"/>
                <a:sym typeface="Roboto"/>
              </a:rPr>
              <a:t>C</a:t>
            </a:r>
            <a:r>
              <a:rPr lang="en-US" sz="3047">
                <a:solidFill>
                  <a:srgbClr val="EBEAF3"/>
                </a:solidFill>
                <a:latin typeface="Roboto"/>
                <a:ea typeface="Roboto"/>
                <a:cs typeface="Roboto"/>
                <a:sym typeface="Roboto"/>
              </a:rPr>
              <a:t>hỉ số đánh giá hiệu suất</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11224"/>
        </a:solidFill>
      </p:bgPr>
    </p:bg>
    <p:spTree>
      <p:nvGrpSpPr>
        <p:cNvPr id="1" name=""/>
        <p:cNvGrpSpPr/>
        <p:nvPr/>
      </p:nvGrpSpPr>
      <p:grpSpPr>
        <a:xfrm>
          <a:off x="0" y="0"/>
          <a:ext cx="0" cy="0"/>
          <a:chOff x="0" y="0"/>
          <a:chExt cx="0" cy="0"/>
        </a:xfrm>
      </p:grpSpPr>
      <p:sp>
        <p:nvSpPr>
          <p:cNvPr name="Freeform 2" id="2"/>
          <p:cNvSpPr/>
          <p:nvPr/>
        </p:nvSpPr>
        <p:spPr>
          <a:xfrm flipH="false" flipV="false" rot="0">
            <a:off x="9243000" y="-5096108"/>
            <a:ext cx="18288006" cy="6741916"/>
          </a:xfrm>
          <a:custGeom>
            <a:avLst/>
            <a:gdLst/>
            <a:ahLst/>
            <a:cxnLst/>
            <a:rect r="r" b="b" t="t" l="l"/>
            <a:pathLst>
              <a:path h="6741916" w="18288006">
                <a:moveTo>
                  <a:pt x="0" y="0"/>
                </a:moveTo>
                <a:lnTo>
                  <a:pt x="18288006" y="0"/>
                </a:lnTo>
                <a:lnTo>
                  <a:pt x="18288006" y="6741916"/>
                </a:lnTo>
                <a:lnTo>
                  <a:pt x="0" y="6741916"/>
                </a:lnTo>
                <a:lnTo>
                  <a:pt x="0" y="0"/>
                </a:lnTo>
                <a:close/>
              </a:path>
            </a:pathLst>
          </a:custGeom>
          <a:blipFill>
            <a:blip r:embed="rId3"/>
            <a:stretch>
              <a:fillRect l="0" t="0" r="0" b="0"/>
            </a:stretch>
          </a:blipFill>
        </p:spPr>
      </p:sp>
      <p:sp>
        <p:nvSpPr>
          <p:cNvPr name="Freeform 3" id="3"/>
          <p:cNvSpPr/>
          <p:nvPr/>
        </p:nvSpPr>
        <p:spPr>
          <a:xfrm flipH="false" flipV="false" rot="-2385273">
            <a:off x="9958800" y="4456416"/>
            <a:ext cx="18288006" cy="6004872"/>
          </a:xfrm>
          <a:custGeom>
            <a:avLst/>
            <a:gdLst/>
            <a:ahLst/>
            <a:cxnLst/>
            <a:rect r="r" b="b" t="t" l="l"/>
            <a:pathLst>
              <a:path h="6004872" w="18288006">
                <a:moveTo>
                  <a:pt x="0" y="0"/>
                </a:moveTo>
                <a:lnTo>
                  <a:pt x="18288006" y="0"/>
                </a:lnTo>
                <a:lnTo>
                  <a:pt x="18288006" y="6004872"/>
                </a:lnTo>
                <a:lnTo>
                  <a:pt x="0" y="6004872"/>
                </a:lnTo>
                <a:lnTo>
                  <a:pt x="0" y="0"/>
                </a:lnTo>
                <a:close/>
              </a:path>
            </a:pathLst>
          </a:custGeom>
          <a:blipFill>
            <a:blip r:embed="rId4"/>
            <a:stretch>
              <a:fillRect l="0" t="0" r="0" b="0"/>
            </a:stretch>
          </a:blipFill>
        </p:spPr>
      </p:sp>
      <p:sp>
        <p:nvSpPr>
          <p:cNvPr name="Freeform 4" id="4"/>
          <p:cNvSpPr/>
          <p:nvPr/>
        </p:nvSpPr>
        <p:spPr>
          <a:xfrm flipH="false" flipV="false" rot="0">
            <a:off x="-2170037" y="6261725"/>
            <a:ext cx="11317712" cy="6035644"/>
          </a:xfrm>
          <a:custGeom>
            <a:avLst/>
            <a:gdLst/>
            <a:ahLst/>
            <a:cxnLst/>
            <a:rect r="r" b="b" t="t" l="l"/>
            <a:pathLst>
              <a:path h="6035644" w="11317712">
                <a:moveTo>
                  <a:pt x="0" y="0"/>
                </a:moveTo>
                <a:lnTo>
                  <a:pt x="11317712" y="0"/>
                </a:lnTo>
                <a:lnTo>
                  <a:pt x="11317712" y="6035644"/>
                </a:lnTo>
                <a:lnTo>
                  <a:pt x="0" y="60356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567702" y="263965"/>
            <a:ext cx="1097240" cy="1097240"/>
          </a:xfrm>
          <a:custGeom>
            <a:avLst/>
            <a:gdLst/>
            <a:ahLst/>
            <a:cxnLst/>
            <a:rect r="r" b="b" t="t" l="l"/>
            <a:pathLst>
              <a:path h="1097240" w="1097240">
                <a:moveTo>
                  <a:pt x="0" y="0"/>
                </a:moveTo>
                <a:lnTo>
                  <a:pt x="1097240" y="0"/>
                </a:lnTo>
                <a:lnTo>
                  <a:pt x="1097240" y="1097240"/>
                </a:lnTo>
                <a:lnTo>
                  <a:pt x="0" y="109724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3657946" y="8713050"/>
            <a:ext cx="190650" cy="191250"/>
            <a:chOff x="0" y="0"/>
            <a:chExt cx="254200" cy="255000"/>
          </a:xfrm>
        </p:grpSpPr>
        <p:sp>
          <p:nvSpPr>
            <p:cNvPr name="Freeform 7" id="7"/>
            <p:cNvSpPr/>
            <p:nvPr/>
          </p:nvSpPr>
          <p:spPr>
            <a:xfrm flipH="false" flipV="false" rot="0">
              <a:off x="12700" y="12700"/>
              <a:ext cx="228854" cy="229616"/>
            </a:xfrm>
            <a:custGeom>
              <a:avLst/>
              <a:gdLst/>
              <a:ahLst/>
              <a:cxnLst/>
              <a:rect r="r" b="b" t="t" l="l"/>
              <a:pathLst>
                <a:path h="229616" w="228854">
                  <a:moveTo>
                    <a:pt x="0" y="114808"/>
                  </a:moveTo>
                  <a:cubicBezTo>
                    <a:pt x="0" y="51435"/>
                    <a:pt x="51181" y="0"/>
                    <a:pt x="114427" y="0"/>
                  </a:cubicBezTo>
                  <a:cubicBezTo>
                    <a:pt x="177673" y="0"/>
                    <a:pt x="228854" y="51435"/>
                    <a:pt x="228854" y="114808"/>
                  </a:cubicBezTo>
                  <a:cubicBezTo>
                    <a:pt x="228854" y="178181"/>
                    <a:pt x="177673" y="229616"/>
                    <a:pt x="114427" y="229616"/>
                  </a:cubicBezTo>
                  <a:cubicBezTo>
                    <a:pt x="51181" y="229616"/>
                    <a:pt x="0" y="178181"/>
                    <a:pt x="0" y="114808"/>
                  </a:cubicBezTo>
                  <a:close/>
                </a:path>
              </a:pathLst>
            </a:custGeom>
            <a:solidFill>
              <a:srgbClr val="47EBEB"/>
            </a:solidFill>
          </p:spPr>
        </p:sp>
        <p:sp>
          <p:nvSpPr>
            <p:cNvPr name="Freeform 8" id="8"/>
            <p:cNvSpPr/>
            <p:nvPr/>
          </p:nvSpPr>
          <p:spPr>
            <a:xfrm flipH="false" flipV="false" rot="0">
              <a:off x="0" y="0"/>
              <a:ext cx="254254" cy="255016"/>
            </a:xfrm>
            <a:custGeom>
              <a:avLst/>
              <a:gdLst/>
              <a:ahLst/>
              <a:cxnLst/>
              <a:rect r="r" b="b" t="t" l="l"/>
              <a:pathLst>
                <a:path h="255016" w="254254">
                  <a:moveTo>
                    <a:pt x="0" y="127508"/>
                  </a:moveTo>
                  <a:cubicBezTo>
                    <a:pt x="0" y="57150"/>
                    <a:pt x="56896" y="0"/>
                    <a:pt x="127127" y="0"/>
                  </a:cubicBezTo>
                  <a:lnTo>
                    <a:pt x="127127" y="12700"/>
                  </a:lnTo>
                  <a:lnTo>
                    <a:pt x="127127" y="0"/>
                  </a:lnTo>
                  <a:cubicBezTo>
                    <a:pt x="197358" y="0"/>
                    <a:pt x="254254" y="57150"/>
                    <a:pt x="254254" y="127508"/>
                  </a:cubicBezTo>
                  <a:lnTo>
                    <a:pt x="241554" y="127508"/>
                  </a:lnTo>
                  <a:lnTo>
                    <a:pt x="254254" y="127508"/>
                  </a:lnTo>
                  <a:cubicBezTo>
                    <a:pt x="254254" y="197866"/>
                    <a:pt x="197358" y="255016"/>
                    <a:pt x="127127" y="255016"/>
                  </a:cubicBezTo>
                  <a:lnTo>
                    <a:pt x="127127" y="242316"/>
                  </a:lnTo>
                  <a:lnTo>
                    <a:pt x="127127" y="255016"/>
                  </a:lnTo>
                  <a:cubicBezTo>
                    <a:pt x="56896" y="255016"/>
                    <a:pt x="0" y="197866"/>
                    <a:pt x="0" y="127508"/>
                  </a:cubicBezTo>
                  <a:lnTo>
                    <a:pt x="12700" y="127508"/>
                  </a:lnTo>
                  <a:lnTo>
                    <a:pt x="25400" y="127508"/>
                  </a:lnTo>
                  <a:lnTo>
                    <a:pt x="12700" y="127508"/>
                  </a:lnTo>
                  <a:lnTo>
                    <a:pt x="0" y="127508"/>
                  </a:lnTo>
                  <a:moveTo>
                    <a:pt x="25400" y="127508"/>
                  </a:moveTo>
                  <a:cubicBezTo>
                    <a:pt x="25400" y="134493"/>
                    <a:pt x="19685" y="140208"/>
                    <a:pt x="12700" y="140208"/>
                  </a:cubicBezTo>
                  <a:cubicBezTo>
                    <a:pt x="5715" y="140208"/>
                    <a:pt x="0" y="134493"/>
                    <a:pt x="0" y="127508"/>
                  </a:cubicBezTo>
                  <a:cubicBezTo>
                    <a:pt x="0" y="120523"/>
                    <a:pt x="5715" y="114808"/>
                    <a:pt x="12700" y="114808"/>
                  </a:cubicBezTo>
                  <a:cubicBezTo>
                    <a:pt x="19685" y="114808"/>
                    <a:pt x="25400" y="120523"/>
                    <a:pt x="25400" y="127508"/>
                  </a:cubicBezTo>
                  <a:cubicBezTo>
                    <a:pt x="25400" y="183896"/>
                    <a:pt x="70993" y="229616"/>
                    <a:pt x="127127" y="229616"/>
                  </a:cubicBezTo>
                  <a:cubicBezTo>
                    <a:pt x="183261" y="229616"/>
                    <a:pt x="228854" y="183896"/>
                    <a:pt x="228854" y="127508"/>
                  </a:cubicBezTo>
                  <a:cubicBezTo>
                    <a:pt x="228854" y="71120"/>
                    <a:pt x="183261" y="25400"/>
                    <a:pt x="127127" y="25400"/>
                  </a:cubicBezTo>
                  <a:lnTo>
                    <a:pt x="127127" y="12700"/>
                  </a:lnTo>
                  <a:lnTo>
                    <a:pt x="127127" y="25400"/>
                  </a:lnTo>
                  <a:cubicBezTo>
                    <a:pt x="70993" y="25400"/>
                    <a:pt x="25400" y="71120"/>
                    <a:pt x="25400" y="127508"/>
                  </a:cubicBezTo>
                  <a:close/>
                </a:path>
              </a:pathLst>
            </a:custGeom>
            <a:solidFill>
              <a:srgbClr val="47EBEB"/>
            </a:solidFill>
          </p:spPr>
        </p:sp>
      </p:grpSp>
      <p:grpSp>
        <p:nvGrpSpPr>
          <p:cNvPr name="Group 9" id="9"/>
          <p:cNvGrpSpPr/>
          <p:nvPr/>
        </p:nvGrpSpPr>
        <p:grpSpPr>
          <a:xfrm rot="0">
            <a:off x="9147675" y="4141438"/>
            <a:ext cx="190650" cy="191250"/>
            <a:chOff x="0" y="0"/>
            <a:chExt cx="254200" cy="255000"/>
          </a:xfrm>
        </p:grpSpPr>
        <p:sp>
          <p:nvSpPr>
            <p:cNvPr name="Freeform 10" id="10"/>
            <p:cNvSpPr/>
            <p:nvPr/>
          </p:nvSpPr>
          <p:spPr>
            <a:xfrm flipH="false" flipV="false" rot="0">
              <a:off x="12700" y="12700"/>
              <a:ext cx="228854" cy="229616"/>
            </a:xfrm>
            <a:custGeom>
              <a:avLst/>
              <a:gdLst/>
              <a:ahLst/>
              <a:cxnLst/>
              <a:rect r="r" b="b" t="t" l="l"/>
              <a:pathLst>
                <a:path h="229616" w="228854">
                  <a:moveTo>
                    <a:pt x="0" y="114808"/>
                  </a:moveTo>
                  <a:cubicBezTo>
                    <a:pt x="0" y="51435"/>
                    <a:pt x="51181" y="0"/>
                    <a:pt x="114427" y="0"/>
                  </a:cubicBezTo>
                  <a:cubicBezTo>
                    <a:pt x="177673" y="0"/>
                    <a:pt x="228854" y="51435"/>
                    <a:pt x="228854" y="114808"/>
                  </a:cubicBezTo>
                  <a:cubicBezTo>
                    <a:pt x="228854" y="178181"/>
                    <a:pt x="177673" y="229616"/>
                    <a:pt x="114427" y="229616"/>
                  </a:cubicBezTo>
                  <a:cubicBezTo>
                    <a:pt x="51181" y="229616"/>
                    <a:pt x="0" y="178181"/>
                    <a:pt x="0" y="114808"/>
                  </a:cubicBezTo>
                  <a:close/>
                </a:path>
              </a:pathLst>
            </a:custGeom>
            <a:solidFill>
              <a:srgbClr val="47EBEB"/>
            </a:solidFill>
          </p:spPr>
        </p:sp>
        <p:sp>
          <p:nvSpPr>
            <p:cNvPr name="Freeform 11" id="11"/>
            <p:cNvSpPr/>
            <p:nvPr/>
          </p:nvSpPr>
          <p:spPr>
            <a:xfrm flipH="false" flipV="false" rot="0">
              <a:off x="0" y="0"/>
              <a:ext cx="254254" cy="255016"/>
            </a:xfrm>
            <a:custGeom>
              <a:avLst/>
              <a:gdLst/>
              <a:ahLst/>
              <a:cxnLst/>
              <a:rect r="r" b="b" t="t" l="l"/>
              <a:pathLst>
                <a:path h="255016" w="254254">
                  <a:moveTo>
                    <a:pt x="0" y="127508"/>
                  </a:moveTo>
                  <a:cubicBezTo>
                    <a:pt x="0" y="57150"/>
                    <a:pt x="56896" y="0"/>
                    <a:pt x="127127" y="0"/>
                  </a:cubicBezTo>
                  <a:lnTo>
                    <a:pt x="127127" y="12700"/>
                  </a:lnTo>
                  <a:lnTo>
                    <a:pt x="127127" y="0"/>
                  </a:lnTo>
                  <a:cubicBezTo>
                    <a:pt x="197358" y="0"/>
                    <a:pt x="254254" y="57150"/>
                    <a:pt x="254254" y="127508"/>
                  </a:cubicBezTo>
                  <a:lnTo>
                    <a:pt x="241554" y="127508"/>
                  </a:lnTo>
                  <a:lnTo>
                    <a:pt x="254254" y="127508"/>
                  </a:lnTo>
                  <a:cubicBezTo>
                    <a:pt x="254254" y="197866"/>
                    <a:pt x="197358" y="255016"/>
                    <a:pt x="127127" y="255016"/>
                  </a:cubicBezTo>
                  <a:lnTo>
                    <a:pt x="127127" y="242316"/>
                  </a:lnTo>
                  <a:lnTo>
                    <a:pt x="127127" y="255016"/>
                  </a:lnTo>
                  <a:cubicBezTo>
                    <a:pt x="56896" y="255016"/>
                    <a:pt x="0" y="197866"/>
                    <a:pt x="0" y="127508"/>
                  </a:cubicBezTo>
                  <a:lnTo>
                    <a:pt x="12700" y="127508"/>
                  </a:lnTo>
                  <a:lnTo>
                    <a:pt x="25400" y="127508"/>
                  </a:lnTo>
                  <a:lnTo>
                    <a:pt x="12700" y="127508"/>
                  </a:lnTo>
                  <a:lnTo>
                    <a:pt x="0" y="127508"/>
                  </a:lnTo>
                  <a:moveTo>
                    <a:pt x="25400" y="127508"/>
                  </a:moveTo>
                  <a:cubicBezTo>
                    <a:pt x="25400" y="134493"/>
                    <a:pt x="19685" y="140208"/>
                    <a:pt x="12700" y="140208"/>
                  </a:cubicBezTo>
                  <a:cubicBezTo>
                    <a:pt x="5715" y="140208"/>
                    <a:pt x="0" y="134493"/>
                    <a:pt x="0" y="127508"/>
                  </a:cubicBezTo>
                  <a:cubicBezTo>
                    <a:pt x="0" y="120523"/>
                    <a:pt x="5715" y="114808"/>
                    <a:pt x="12700" y="114808"/>
                  </a:cubicBezTo>
                  <a:cubicBezTo>
                    <a:pt x="19685" y="114808"/>
                    <a:pt x="25400" y="120523"/>
                    <a:pt x="25400" y="127508"/>
                  </a:cubicBezTo>
                  <a:cubicBezTo>
                    <a:pt x="25400" y="183896"/>
                    <a:pt x="70993" y="229616"/>
                    <a:pt x="127127" y="229616"/>
                  </a:cubicBezTo>
                  <a:cubicBezTo>
                    <a:pt x="183261" y="229616"/>
                    <a:pt x="228854" y="183896"/>
                    <a:pt x="228854" y="127508"/>
                  </a:cubicBezTo>
                  <a:cubicBezTo>
                    <a:pt x="228854" y="71120"/>
                    <a:pt x="183261" y="25400"/>
                    <a:pt x="127127" y="25400"/>
                  </a:cubicBezTo>
                  <a:lnTo>
                    <a:pt x="127127" y="12700"/>
                  </a:lnTo>
                  <a:lnTo>
                    <a:pt x="127127" y="25400"/>
                  </a:lnTo>
                  <a:cubicBezTo>
                    <a:pt x="70993" y="25400"/>
                    <a:pt x="25400" y="71120"/>
                    <a:pt x="25400" y="127508"/>
                  </a:cubicBezTo>
                  <a:close/>
                </a:path>
              </a:pathLst>
            </a:custGeom>
            <a:solidFill>
              <a:srgbClr val="47EBEB"/>
            </a:solidFill>
          </p:spPr>
        </p:sp>
      </p:grpSp>
      <p:sp>
        <p:nvSpPr>
          <p:cNvPr name="AutoShape 12" id="12"/>
          <p:cNvSpPr/>
          <p:nvPr/>
        </p:nvSpPr>
        <p:spPr>
          <a:xfrm>
            <a:off x="3237262" y="3599150"/>
            <a:ext cx="5308176" cy="9525"/>
          </a:xfrm>
          <a:prstGeom prst="line">
            <a:avLst/>
          </a:prstGeom>
          <a:ln cap="rnd" w="9525">
            <a:solidFill>
              <a:srgbClr val="EBEAF3"/>
            </a:solidFill>
            <a:prstDash val="solid"/>
            <a:headEnd type="arrow" len="sm" w="med"/>
            <a:tailEnd type="none" len="sm" w="sm"/>
          </a:ln>
        </p:spPr>
      </p:sp>
      <p:sp>
        <p:nvSpPr>
          <p:cNvPr name="AutoShape 13" id="13"/>
          <p:cNvSpPr/>
          <p:nvPr/>
        </p:nvSpPr>
        <p:spPr>
          <a:xfrm>
            <a:off x="7336253" y="5845346"/>
            <a:ext cx="689410" cy="0"/>
          </a:xfrm>
          <a:prstGeom prst="line">
            <a:avLst/>
          </a:prstGeom>
          <a:ln cap="flat" w="38100">
            <a:solidFill>
              <a:srgbClr val="EBEAF3"/>
            </a:solidFill>
            <a:prstDash val="solid"/>
            <a:headEnd type="none" len="sm" w="sm"/>
            <a:tailEnd type="triangle" len="med" w="lg"/>
          </a:ln>
        </p:spPr>
      </p:sp>
      <p:sp>
        <p:nvSpPr>
          <p:cNvPr name="Freeform 14" id="14"/>
          <p:cNvSpPr/>
          <p:nvPr/>
        </p:nvSpPr>
        <p:spPr>
          <a:xfrm flipH="false" flipV="false" rot="0">
            <a:off x="8853840" y="2939543"/>
            <a:ext cx="9056482" cy="5773507"/>
          </a:xfrm>
          <a:custGeom>
            <a:avLst/>
            <a:gdLst/>
            <a:ahLst/>
            <a:cxnLst/>
            <a:rect r="r" b="b" t="t" l="l"/>
            <a:pathLst>
              <a:path h="5773507" w="9056482">
                <a:moveTo>
                  <a:pt x="0" y="0"/>
                </a:moveTo>
                <a:lnTo>
                  <a:pt x="9056482" y="0"/>
                </a:lnTo>
                <a:lnTo>
                  <a:pt x="9056482" y="5773507"/>
                </a:lnTo>
                <a:lnTo>
                  <a:pt x="0" y="5773507"/>
                </a:lnTo>
                <a:lnTo>
                  <a:pt x="0" y="0"/>
                </a:lnTo>
                <a:close/>
              </a:path>
            </a:pathLst>
          </a:custGeom>
          <a:blipFill>
            <a:blip r:embed="rId9"/>
            <a:stretch>
              <a:fillRect l="0" t="0" r="0" b="0"/>
            </a:stretch>
          </a:blipFill>
        </p:spPr>
      </p:sp>
      <p:sp>
        <p:nvSpPr>
          <p:cNvPr name="TextBox 15" id="15"/>
          <p:cNvSpPr txBox="true"/>
          <p:nvPr/>
        </p:nvSpPr>
        <p:spPr>
          <a:xfrm rot="0">
            <a:off x="2898711" y="5588665"/>
            <a:ext cx="3084744" cy="465737"/>
          </a:xfrm>
          <a:prstGeom prst="rect">
            <a:avLst/>
          </a:prstGeom>
        </p:spPr>
        <p:txBody>
          <a:bodyPr anchor="t" rtlCol="false" tIns="0" lIns="0" bIns="0" rIns="0">
            <a:spAutoFit/>
          </a:bodyPr>
          <a:lstStyle/>
          <a:p>
            <a:pPr algn="ctr" marL="658050" indent="-329025" lvl="1">
              <a:lnSpc>
                <a:spcPts val="3657"/>
              </a:lnSpc>
              <a:spcBef>
                <a:spcPct val="0"/>
              </a:spcBef>
              <a:buFont typeface="Arial"/>
              <a:buChar char="•"/>
            </a:pPr>
            <a:r>
              <a:rPr lang="en-US" sz="3047">
                <a:solidFill>
                  <a:srgbClr val="EBEAF3"/>
                </a:solidFill>
                <a:latin typeface="Roboto"/>
                <a:ea typeface="Roboto"/>
                <a:cs typeface="Roboto"/>
                <a:sym typeface="Roboto"/>
              </a:rPr>
              <a:t>Hệ số hồi quy:</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11224"/>
        </a:solidFill>
      </p:bgPr>
    </p:bg>
    <p:spTree>
      <p:nvGrpSpPr>
        <p:cNvPr id="1" name=""/>
        <p:cNvGrpSpPr/>
        <p:nvPr/>
      </p:nvGrpSpPr>
      <p:grpSpPr>
        <a:xfrm>
          <a:off x="0" y="0"/>
          <a:ext cx="0" cy="0"/>
          <a:chOff x="0" y="0"/>
          <a:chExt cx="0" cy="0"/>
        </a:xfrm>
      </p:grpSpPr>
      <p:sp>
        <p:nvSpPr>
          <p:cNvPr name="Freeform 2" id="2"/>
          <p:cNvSpPr/>
          <p:nvPr/>
        </p:nvSpPr>
        <p:spPr>
          <a:xfrm flipH="false" flipV="false" rot="0">
            <a:off x="9243000" y="-5096108"/>
            <a:ext cx="18288006" cy="6741916"/>
          </a:xfrm>
          <a:custGeom>
            <a:avLst/>
            <a:gdLst/>
            <a:ahLst/>
            <a:cxnLst/>
            <a:rect r="r" b="b" t="t" l="l"/>
            <a:pathLst>
              <a:path h="6741916" w="18288006">
                <a:moveTo>
                  <a:pt x="0" y="0"/>
                </a:moveTo>
                <a:lnTo>
                  <a:pt x="18288006" y="0"/>
                </a:lnTo>
                <a:lnTo>
                  <a:pt x="18288006" y="6741916"/>
                </a:lnTo>
                <a:lnTo>
                  <a:pt x="0" y="6741916"/>
                </a:lnTo>
                <a:lnTo>
                  <a:pt x="0" y="0"/>
                </a:lnTo>
                <a:close/>
              </a:path>
            </a:pathLst>
          </a:custGeom>
          <a:blipFill>
            <a:blip r:embed="rId3"/>
            <a:stretch>
              <a:fillRect l="0" t="0" r="0" b="0"/>
            </a:stretch>
          </a:blipFill>
        </p:spPr>
      </p:sp>
      <p:sp>
        <p:nvSpPr>
          <p:cNvPr name="Freeform 3" id="3"/>
          <p:cNvSpPr/>
          <p:nvPr/>
        </p:nvSpPr>
        <p:spPr>
          <a:xfrm flipH="false" flipV="false" rot="-2385273">
            <a:off x="9958800" y="4456416"/>
            <a:ext cx="18288006" cy="6004872"/>
          </a:xfrm>
          <a:custGeom>
            <a:avLst/>
            <a:gdLst/>
            <a:ahLst/>
            <a:cxnLst/>
            <a:rect r="r" b="b" t="t" l="l"/>
            <a:pathLst>
              <a:path h="6004872" w="18288006">
                <a:moveTo>
                  <a:pt x="0" y="0"/>
                </a:moveTo>
                <a:lnTo>
                  <a:pt x="18288006" y="0"/>
                </a:lnTo>
                <a:lnTo>
                  <a:pt x="18288006" y="6004872"/>
                </a:lnTo>
                <a:lnTo>
                  <a:pt x="0" y="6004872"/>
                </a:lnTo>
                <a:lnTo>
                  <a:pt x="0" y="0"/>
                </a:lnTo>
                <a:close/>
              </a:path>
            </a:pathLst>
          </a:custGeom>
          <a:blipFill>
            <a:blip r:embed="rId4"/>
            <a:stretch>
              <a:fillRect l="0" t="0" r="0" b="0"/>
            </a:stretch>
          </a:blipFill>
        </p:spPr>
      </p:sp>
      <p:sp>
        <p:nvSpPr>
          <p:cNvPr name="Freeform 4" id="4"/>
          <p:cNvSpPr/>
          <p:nvPr/>
        </p:nvSpPr>
        <p:spPr>
          <a:xfrm flipH="false" flipV="false" rot="0">
            <a:off x="-2170037" y="6261725"/>
            <a:ext cx="11317712" cy="6035644"/>
          </a:xfrm>
          <a:custGeom>
            <a:avLst/>
            <a:gdLst/>
            <a:ahLst/>
            <a:cxnLst/>
            <a:rect r="r" b="b" t="t" l="l"/>
            <a:pathLst>
              <a:path h="6035644" w="11317712">
                <a:moveTo>
                  <a:pt x="0" y="0"/>
                </a:moveTo>
                <a:lnTo>
                  <a:pt x="11317712" y="0"/>
                </a:lnTo>
                <a:lnTo>
                  <a:pt x="11317712" y="6035644"/>
                </a:lnTo>
                <a:lnTo>
                  <a:pt x="0" y="60356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567702" y="263965"/>
            <a:ext cx="1097240" cy="1097240"/>
          </a:xfrm>
          <a:custGeom>
            <a:avLst/>
            <a:gdLst/>
            <a:ahLst/>
            <a:cxnLst/>
            <a:rect r="r" b="b" t="t" l="l"/>
            <a:pathLst>
              <a:path h="1097240" w="1097240">
                <a:moveTo>
                  <a:pt x="0" y="0"/>
                </a:moveTo>
                <a:lnTo>
                  <a:pt x="1097240" y="0"/>
                </a:lnTo>
                <a:lnTo>
                  <a:pt x="1097240" y="1097240"/>
                </a:lnTo>
                <a:lnTo>
                  <a:pt x="0" y="109724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3657946" y="8713050"/>
            <a:ext cx="190650" cy="191250"/>
            <a:chOff x="0" y="0"/>
            <a:chExt cx="254200" cy="255000"/>
          </a:xfrm>
        </p:grpSpPr>
        <p:sp>
          <p:nvSpPr>
            <p:cNvPr name="Freeform 7" id="7"/>
            <p:cNvSpPr/>
            <p:nvPr/>
          </p:nvSpPr>
          <p:spPr>
            <a:xfrm flipH="false" flipV="false" rot="0">
              <a:off x="12700" y="12700"/>
              <a:ext cx="228854" cy="229616"/>
            </a:xfrm>
            <a:custGeom>
              <a:avLst/>
              <a:gdLst/>
              <a:ahLst/>
              <a:cxnLst/>
              <a:rect r="r" b="b" t="t" l="l"/>
              <a:pathLst>
                <a:path h="229616" w="228854">
                  <a:moveTo>
                    <a:pt x="0" y="114808"/>
                  </a:moveTo>
                  <a:cubicBezTo>
                    <a:pt x="0" y="51435"/>
                    <a:pt x="51181" y="0"/>
                    <a:pt x="114427" y="0"/>
                  </a:cubicBezTo>
                  <a:cubicBezTo>
                    <a:pt x="177673" y="0"/>
                    <a:pt x="228854" y="51435"/>
                    <a:pt x="228854" y="114808"/>
                  </a:cubicBezTo>
                  <a:cubicBezTo>
                    <a:pt x="228854" y="178181"/>
                    <a:pt x="177673" y="229616"/>
                    <a:pt x="114427" y="229616"/>
                  </a:cubicBezTo>
                  <a:cubicBezTo>
                    <a:pt x="51181" y="229616"/>
                    <a:pt x="0" y="178181"/>
                    <a:pt x="0" y="114808"/>
                  </a:cubicBezTo>
                  <a:close/>
                </a:path>
              </a:pathLst>
            </a:custGeom>
            <a:solidFill>
              <a:srgbClr val="47EBEB"/>
            </a:solidFill>
          </p:spPr>
        </p:sp>
        <p:sp>
          <p:nvSpPr>
            <p:cNvPr name="Freeform 8" id="8"/>
            <p:cNvSpPr/>
            <p:nvPr/>
          </p:nvSpPr>
          <p:spPr>
            <a:xfrm flipH="false" flipV="false" rot="0">
              <a:off x="0" y="0"/>
              <a:ext cx="254254" cy="255016"/>
            </a:xfrm>
            <a:custGeom>
              <a:avLst/>
              <a:gdLst/>
              <a:ahLst/>
              <a:cxnLst/>
              <a:rect r="r" b="b" t="t" l="l"/>
              <a:pathLst>
                <a:path h="255016" w="254254">
                  <a:moveTo>
                    <a:pt x="0" y="127508"/>
                  </a:moveTo>
                  <a:cubicBezTo>
                    <a:pt x="0" y="57150"/>
                    <a:pt x="56896" y="0"/>
                    <a:pt x="127127" y="0"/>
                  </a:cubicBezTo>
                  <a:lnTo>
                    <a:pt x="127127" y="12700"/>
                  </a:lnTo>
                  <a:lnTo>
                    <a:pt x="127127" y="0"/>
                  </a:lnTo>
                  <a:cubicBezTo>
                    <a:pt x="197358" y="0"/>
                    <a:pt x="254254" y="57150"/>
                    <a:pt x="254254" y="127508"/>
                  </a:cubicBezTo>
                  <a:lnTo>
                    <a:pt x="241554" y="127508"/>
                  </a:lnTo>
                  <a:lnTo>
                    <a:pt x="254254" y="127508"/>
                  </a:lnTo>
                  <a:cubicBezTo>
                    <a:pt x="254254" y="197866"/>
                    <a:pt x="197358" y="255016"/>
                    <a:pt x="127127" y="255016"/>
                  </a:cubicBezTo>
                  <a:lnTo>
                    <a:pt x="127127" y="242316"/>
                  </a:lnTo>
                  <a:lnTo>
                    <a:pt x="127127" y="255016"/>
                  </a:lnTo>
                  <a:cubicBezTo>
                    <a:pt x="56896" y="255016"/>
                    <a:pt x="0" y="197866"/>
                    <a:pt x="0" y="127508"/>
                  </a:cubicBezTo>
                  <a:lnTo>
                    <a:pt x="12700" y="127508"/>
                  </a:lnTo>
                  <a:lnTo>
                    <a:pt x="25400" y="127508"/>
                  </a:lnTo>
                  <a:lnTo>
                    <a:pt x="12700" y="127508"/>
                  </a:lnTo>
                  <a:lnTo>
                    <a:pt x="0" y="127508"/>
                  </a:lnTo>
                  <a:moveTo>
                    <a:pt x="25400" y="127508"/>
                  </a:moveTo>
                  <a:cubicBezTo>
                    <a:pt x="25400" y="134493"/>
                    <a:pt x="19685" y="140208"/>
                    <a:pt x="12700" y="140208"/>
                  </a:cubicBezTo>
                  <a:cubicBezTo>
                    <a:pt x="5715" y="140208"/>
                    <a:pt x="0" y="134493"/>
                    <a:pt x="0" y="127508"/>
                  </a:cubicBezTo>
                  <a:cubicBezTo>
                    <a:pt x="0" y="120523"/>
                    <a:pt x="5715" y="114808"/>
                    <a:pt x="12700" y="114808"/>
                  </a:cubicBezTo>
                  <a:cubicBezTo>
                    <a:pt x="19685" y="114808"/>
                    <a:pt x="25400" y="120523"/>
                    <a:pt x="25400" y="127508"/>
                  </a:cubicBezTo>
                  <a:cubicBezTo>
                    <a:pt x="25400" y="183896"/>
                    <a:pt x="70993" y="229616"/>
                    <a:pt x="127127" y="229616"/>
                  </a:cubicBezTo>
                  <a:cubicBezTo>
                    <a:pt x="183261" y="229616"/>
                    <a:pt x="228854" y="183896"/>
                    <a:pt x="228854" y="127508"/>
                  </a:cubicBezTo>
                  <a:cubicBezTo>
                    <a:pt x="228854" y="71120"/>
                    <a:pt x="183261" y="25400"/>
                    <a:pt x="127127" y="25400"/>
                  </a:cubicBezTo>
                  <a:lnTo>
                    <a:pt x="127127" y="12700"/>
                  </a:lnTo>
                  <a:lnTo>
                    <a:pt x="127127" y="25400"/>
                  </a:lnTo>
                  <a:cubicBezTo>
                    <a:pt x="70993" y="25400"/>
                    <a:pt x="25400" y="71120"/>
                    <a:pt x="25400" y="127508"/>
                  </a:cubicBezTo>
                  <a:close/>
                </a:path>
              </a:pathLst>
            </a:custGeom>
            <a:solidFill>
              <a:srgbClr val="47EBEB"/>
            </a:solidFill>
          </p:spPr>
        </p:sp>
      </p:grpSp>
      <p:sp>
        <p:nvSpPr>
          <p:cNvPr name="AutoShape 9" id="9"/>
          <p:cNvSpPr/>
          <p:nvPr/>
        </p:nvSpPr>
        <p:spPr>
          <a:xfrm>
            <a:off x="3237262" y="3599150"/>
            <a:ext cx="5308176" cy="9525"/>
          </a:xfrm>
          <a:prstGeom prst="line">
            <a:avLst/>
          </a:prstGeom>
          <a:ln cap="rnd" w="9525">
            <a:solidFill>
              <a:srgbClr val="EBEAF3"/>
            </a:solidFill>
            <a:prstDash val="solid"/>
            <a:headEnd type="arrow" len="sm" w="med"/>
            <a:tailEnd type="none" len="sm" w="sm"/>
          </a:ln>
        </p:spPr>
      </p:sp>
      <p:sp>
        <p:nvSpPr>
          <p:cNvPr name="Freeform 10" id="10"/>
          <p:cNvSpPr/>
          <p:nvPr/>
        </p:nvSpPr>
        <p:spPr>
          <a:xfrm flipH="false" flipV="false" rot="0">
            <a:off x="532468" y="2959019"/>
            <a:ext cx="7987707" cy="5945281"/>
          </a:xfrm>
          <a:custGeom>
            <a:avLst/>
            <a:gdLst/>
            <a:ahLst/>
            <a:cxnLst/>
            <a:rect r="r" b="b" t="t" l="l"/>
            <a:pathLst>
              <a:path h="5945281" w="7987707">
                <a:moveTo>
                  <a:pt x="0" y="0"/>
                </a:moveTo>
                <a:lnTo>
                  <a:pt x="7987707" y="0"/>
                </a:lnTo>
                <a:lnTo>
                  <a:pt x="7987707" y="5945281"/>
                </a:lnTo>
                <a:lnTo>
                  <a:pt x="0" y="5945281"/>
                </a:lnTo>
                <a:lnTo>
                  <a:pt x="0" y="0"/>
                </a:lnTo>
                <a:close/>
              </a:path>
            </a:pathLst>
          </a:custGeom>
          <a:blipFill>
            <a:blip r:embed="rId9"/>
            <a:stretch>
              <a:fillRect l="0" t="0" r="0" b="0"/>
            </a:stretch>
          </a:blipFill>
        </p:spPr>
      </p:sp>
      <p:sp>
        <p:nvSpPr>
          <p:cNvPr name="Freeform 11" id="11"/>
          <p:cNvSpPr/>
          <p:nvPr/>
        </p:nvSpPr>
        <p:spPr>
          <a:xfrm flipH="false" flipV="false" rot="0">
            <a:off x="9966975" y="2956893"/>
            <a:ext cx="7936608" cy="5947407"/>
          </a:xfrm>
          <a:custGeom>
            <a:avLst/>
            <a:gdLst/>
            <a:ahLst/>
            <a:cxnLst/>
            <a:rect r="r" b="b" t="t" l="l"/>
            <a:pathLst>
              <a:path h="5947407" w="7936608">
                <a:moveTo>
                  <a:pt x="0" y="0"/>
                </a:moveTo>
                <a:lnTo>
                  <a:pt x="7936608" y="0"/>
                </a:lnTo>
                <a:lnTo>
                  <a:pt x="7936608" y="5947407"/>
                </a:lnTo>
                <a:lnTo>
                  <a:pt x="0" y="5947407"/>
                </a:lnTo>
                <a:lnTo>
                  <a:pt x="0" y="0"/>
                </a:lnTo>
                <a:close/>
              </a:path>
            </a:pathLst>
          </a:custGeom>
          <a:blipFill>
            <a:blip r:embed="rId10"/>
            <a:stretch>
              <a:fillRect l="0" t="0" r="0" b="0"/>
            </a:stretch>
          </a:blipFill>
        </p:spPr>
      </p:sp>
      <p:sp>
        <p:nvSpPr>
          <p:cNvPr name="TextBox 12" id="12"/>
          <p:cNvSpPr txBox="true"/>
          <p:nvPr/>
        </p:nvSpPr>
        <p:spPr>
          <a:xfrm rot="0">
            <a:off x="6969023" y="1180071"/>
            <a:ext cx="4349954" cy="465737"/>
          </a:xfrm>
          <a:prstGeom prst="rect">
            <a:avLst/>
          </a:prstGeom>
        </p:spPr>
        <p:txBody>
          <a:bodyPr anchor="t" rtlCol="false" tIns="0" lIns="0" bIns="0" rIns="0">
            <a:spAutoFit/>
          </a:bodyPr>
          <a:lstStyle/>
          <a:p>
            <a:pPr algn="ctr" marL="658050" indent="-329025" lvl="1">
              <a:lnSpc>
                <a:spcPts val="3657"/>
              </a:lnSpc>
              <a:spcBef>
                <a:spcPct val="0"/>
              </a:spcBef>
              <a:buFont typeface="Arial"/>
              <a:buChar char="•"/>
            </a:pPr>
            <a:r>
              <a:rPr lang="en-US" sz="3047">
                <a:solidFill>
                  <a:srgbClr val="EBEAF3"/>
                </a:solidFill>
                <a:latin typeface="Roboto"/>
                <a:ea typeface="Roboto"/>
                <a:cs typeface="Roboto"/>
                <a:sym typeface="Roboto"/>
              </a:rPr>
              <a:t>So sánh siêu tham số</a:t>
            </a:r>
          </a:p>
        </p:txBody>
      </p:sp>
      <p:sp>
        <p:nvSpPr>
          <p:cNvPr name="TextBox 13" id="13"/>
          <p:cNvSpPr txBox="true"/>
          <p:nvPr/>
        </p:nvSpPr>
        <p:spPr>
          <a:xfrm rot="0">
            <a:off x="2356131" y="2063720"/>
            <a:ext cx="2265377" cy="465737"/>
          </a:xfrm>
          <a:prstGeom prst="rect">
            <a:avLst/>
          </a:prstGeom>
        </p:spPr>
        <p:txBody>
          <a:bodyPr anchor="t" rtlCol="false" tIns="0" lIns="0" bIns="0" rIns="0">
            <a:spAutoFit/>
          </a:bodyPr>
          <a:lstStyle/>
          <a:p>
            <a:pPr algn="ctr" marL="658050" indent="-329025" lvl="1">
              <a:lnSpc>
                <a:spcPts val="3657"/>
              </a:lnSpc>
              <a:spcBef>
                <a:spcPct val="0"/>
              </a:spcBef>
              <a:buFont typeface="Arial"/>
              <a:buChar char="•"/>
            </a:pPr>
            <a:r>
              <a:rPr lang="en-US" sz="3047">
                <a:solidFill>
                  <a:srgbClr val="EBEAF3"/>
                </a:solidFill>
                <a:latin typeface="Roboto"/>
                <a:ea typeface="Roboto"/>
                <a:cs typeface="Roboto"/>
                <a:sym typeface="Roboto"/>
              </a:rPr>
              <a:t>Thủ công</a:t>
            </a:r>
          </a:p>
        </p:txBody>
      </p:sp>
      <p:sp>
        <p:nvSpPr>
          <p:cNvPr name="TextBox 14" id="14"/>
          <p:cNvSpPr txBox="true"/>
          <p:nvPr/>
        </p:nvSpPr>
        <p:spPr>
          <a:xfrm rot="0">
            <a:off x="12966347" y="2291825"/>
            <a:ext cx="1937864" cy="465737"/>
          </a:xfrm>
          <a:prstGeom prst="rect">
            <a:avLst/>
          </a:prstGeom>
        </p:spPr>
        <p:txBody>
          <a:bodyPr anchor="t" rtlCol="false" tIns="0" lIns="0" bIns="0" rIns="0">
            <a:spAutoFit/>
          </a:bodyPr>
          <a:lstStyle/>
          <a:p>
            <a:pPr algn="ctr" marL="658050" indent="-329025" lvl="1">
              <a:lnSpc>
                <a:spcPts val="3657"/>
              </a:lnSpc>
              <a:spcBef>
                <a:spcPct val="0"/>
              </a:spcBef>
              <a:buFont typeface="Arial"/>
              <a:buChar char="•"/>
            </a:pPr>
            <a:r>
              <a:rPr lang="en-US" sz="3047">
                <a:solidFill>
                  <a:srgbClr val="EBEAF3"/>
                </a:solidFill>
                <a:latin typeface="Roboto"/>
                <a:ea typeface="Roboto"/>
                <a:cs typeface="Roboto"/>
                <a:sym typeface="Roboto"/>
              </a:rPr>
              <a:t>Sklearn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11224"/>
        </a:solidFill>
      </p:bgPr>
    </p:bg>
    <p:spTree>
      <p:nvGrpSpPr>
        <p:cNvPr id="1" name=""/>
        <p:cNvGrpSpPr/>
        <p:nvPr/>
      </p:nvGrpSpPr>
      <p:grpSpPr>
        <a:xfrm>
          <a:off x="0" y="0"/>
          <a:ext cx="0" cy="0"/>
          <a:chOff x="0" y="0"/>
          <a:chExt cx="0" cy="0"/>
        </a:xfrm>
      </p:grpSpPr>
      <p:sp>
        <p:nvSpPr>
          <p:cNvPr name="Freeform 2" id="2"/>
          <p:cNvSpPr/>
          <p:nvPr/>
        </p:nvSpPr>
        <p:spPr>
          <a:xfrm flipH="false" flipV="false" rot="-2385273">
            <a:off x="9894050" y="3810216"/>
            <a:ext cx="18288006" cy="6004872"/>
          </a:xfrm>
          <a:custGeom>
            <a:avLst/>
            <a:gdLst/>
            <a:ahLst/>
            <a:cxnLst/>
            <a:rect r="r" b="b" t="t" l="l"/>
            <a:pathLst>
              <a:path h="6004872" w="18288006">
                <a:moveTo>
                  <a:pt x="0" y="0"/>
                </a:moveTo>
                <a:lnTo>
                  <a:pt x="18288006" y="0"/>
                </a:lnTo>
                <a:lnTo>
                  <a:pt x="18288006" y="6004872"/>
                </a:lnTo>
                <a:lnTo>
                  <a:pt x="0" y="6004872"/>
                </a:lnTo>
                <a:lnTo>
                  <a:pt x="0" y="0"/>
                </a:lnTo>
                <a:close/>
              </a:path>
            </a:pathLst>
          </a:custGeom>
          <a:blipFill>
            <a:blip r:embed="rId3"/>
            <a:stretch>
              <a:fillRect l="0" t="0" r="0" b="0"/>
            </a:stretch>
          </a:blipFill>
        </p:spPr>
      </p:sp>
      <p:sp>
        <p:nvSpPr>
          <p:cNvPr name="TextBox 3" id="3"/>
          <p:cNvSpPr txBox="true"/>
          <p:nvPr/>
        </p:nvSpPr>
        <p:spPr>
          <a:xfrm rot="0">
            <a:off x="1338371" y="1836429"/>
            <a:ext cx="15225150" cy="752475"/>
          </a:xfrm>
          <a:prstGeom prst="rect">
            <a:avLst/>
          </a:prstGeom>
        </p:spPr>
        <p:txBody>
          <a:bodyPr anchor="t" rtlCol="false" tIns="0" lIns="0" bIns="0" rIns="0">
            <a:spAutoFit/>
          </a:bodyPr>
          <a:lstStyle/>
          <a:p>
            <a:pPr algn="l">
              <a:lnSpc>
                <a:spcPts val="5999"/>
              </a:lnSpc>
            </a:pPr>
            <a:r>
              <a:rPr lang="en-US" b="true" sz="4999">
                <a:solidFill>
                  <a:srgbClr val="EBEAF3"/>
                </a:solidFill>
                <a:latin typeface="Roboto Bold"/>
                <a:ea typeface="Roboto Bold"/>
                <a:cs typeface="Roboto Bold"/>
                <a:sym typeface="Roboto Bold"/>
              </a:rPr>
              <a:t>THUẬT TOÁN LỰA CHỌN</a:t>
            </a:r>
          </a:p>
        </p:txBody>
      </p:sp>
      <p:sp>
        <p:nvSpPr>
          <p:cNvPr name="TextBox 4" id="4"/>
          <p:cNvSpPr txBox="true"/>
          <p:nvPr/>
        </p:nvSpPr>
        <p:spPr>
          <a:xfrm rot="0">
            <a:off x="1028700" y="3413420"/>
            <a:ext cx="8688889" cy="1524000"/>
          </a:xfrm>
          <a:prstGeom prst="rect">
            <a:avLst/>
          </a:prstGeom>
        </p:spPr>
        <p:txBody>
          <a:bodyPr anchor="t" rtlCol="false" tIns="0" lIns="0" bIns="0" rIns="0">
            <a:spAutoFit/>
          </a:bodyPr>
          <a:lstStyle/>
          <a:p>
            <a:pPr algn="l" marL="1079501" indent="-539750" lvl="1">
              <a:lnSpc>
                <a:spcPts val="6000"/>
              </a:lnSpc>
              <a:buFont typeface="Arial"/>
              <a:buChar char="•"/>
            </a:pPr>
            <a:r>
              <a:rPr lang="en-US" b="true" sz="5000">
                <a:solidFill>
                  <a:srgbClr val="EBEAF3"/>
                </a:solidFill>
                <a:latin typeface="Roboto Bold"/>
                <a:ea typeface="Roboto Bold"/>
                <a:cs typeface="Roboto Bold"/>
                <a:sym typeface="Roboto Bold"/>
              </a:rPr>
              <a:t>Ridge regression</a:t>
            </a:r>
          </a:p>
          <a:p>
            <a:pPr algn="l" marL="1079500" indent="-539750" lvl="1">
              <a:lnSpc>
                <a:spcPts val="5999"/>
              </a:lnSpc>
              <a:buFont typeface="Arial"/>
              <a:buChar char="•"/>
            </a:pPr>
            <a:r>
              <a:rPr lang="en-US" b="true" sz="4999">
                <a:solidFill>
                  <a:srgbClr val="EBEAF3"/>
                </a:solidFill>
                <a:latin typeface="Roboto Bold"/>
                <a:ea typeface="Roboto Bold"/>
                <a:cs typeface="Roboto Bold"/>
                <a:sym typeface="Roboto Bold"/>
              </a:rPr>
              <a:t>Decision tree - CART</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11224"/>
        </a:solidFill>
      </p:bgPr>
    </p:bg>
    <p:spTree>
      <p:nvGrpSpPr>
        <p:cNvPr id="1" name=""/>
        <p:cNvGrpSpPr/>
        <p:nvPr/>
      </p:nvGrpSpPr>
      <p:grpSpPr>
        <a:xfrm>
          <a:off x="0" y="0"/>
          <a:ext cx="0" cy="0"/>
          <a:chOff x="0" y="0"/>
          <a:chExt cx="0" cy="0"/>
        </a:xfrm>
      </p:grpSpPr>
      <p:sp>
        <p:nvSpPr>
          <p:cNvPr name="Freeform 2" id="2"/>
          <p:cNvSpPr/>
          <p:nvPr/>
        </p:nvSpPr>
        <p:spPr>
          <a:xfrm flipH="false" flipV="false" rot="0">
            <a:off x="9243000" y="-5096108"/>
            <a:ext cx="18288006" cy="6741916"/>
          </a:xfrm>
          <a:custGeom>
            <a:avLst/>
            <a:gdLst/>
            <a:ahLst/>
            <a:cxnLst/>
            <a:rect r="r" b="b" t="t" l="l"/>
            <a:pathLst>
              <a:path h="6741916" w="18288006">
                <a:moveTo>
                  <a:pt x="0" y="0"/>
                </a:moveTo>
                <a:lnTo>
                  <a:pt x="18288006" y="0"/>
                </a:lnTo>
                <a:lnTo>
                  <a:pt x="18288006" y="6741916"/>
                </a:lnTo>
                <a:lnTo>
                  <a:pt x="0" y="6741916"/>
                </a:lnTo>
                <a:lnTo>
                  <a:pt x="0" y="0"/>
                </a:lnTo>
                <a:close/>
              </a:path>
            </a:pathLst>
          </a:custGeom>
          <a:blipFill>
            <a:blip r:embed="rId3"/>
            <a:stretch>
              <a:fillRect l="0" t="0" r="0" b="0"/>
            </a:stretch>
          </a:blipFill>
        </p:spPr>
      </p:sp>
      <p:sp>
        <p:nvSpPr>
          <p:cNvPr name="Freeform 3" id="3"/>
          <p:cNvSpPr/>
          <p:nvPr/>
        </p:nvSpPr>
        <p:spPr>
          <a:xfrm flipH="false" flipV="false" rot="-2385273">
            <a:off x="9958800" y="4456416"/>
            <a:ext cx="18288006" cy="6004872"/>
          </a:xfrm>
          <a:custGeom>
            <a:avLst/>
            <a:gdLst/>
            <a:ahLst/>
            <a:cxnLst/>
            <a:rect r="r" b="b" t="t" l="l"/>
            <a:pathLst>
              <a:path h="6004872" w="18288006">
                <a:moveTo>
                  <a:pt x="0" y="0"/>
                </a:moveTo>
                <a:lnTo>
                  <a:pt x="18288006" y="0"/>
                </a:lnTo>
                <a:lnTo>
                  <a:pt x="18288006" y="6004872"/>
                </a:lnTo>
                <a:lnTo>
                  <a:pt x="0" y="6004872"/>
                </a:lnTo>
                <a:lnTo>
                  <a:pt x="0" y="0"/>
                </a:lnTo>
                <a:close/>
              </a:path>
            </a:pathLst>
          </a:custGeom>
          <a:blipFill>
            <a:blip r:embed="rId4"/>
            <a:stretch>
              <a:fillRect l="0" t="0" r="0" b="0"/>
            </a:stretch>
          </a:blipFill>
        </p:spPr>
      </p:sp>
      <p:sp>
        <p:nvSpPr>
          <p:cNvPr name="Freeform 4" id="4"/>
          <p:cNvSpPr/>
          <p:nvPr/>
        </p:nvSpPr>
        <p:spPr>
          <a:xfrm flipH="false" flipV="false" rot="0">
            <a:off x="-2011075" y="6289936"/>
            <a:ext cx="11317712" cy="6035644"/>
          </a:xfrm>
          <a:custGeom>
            <a:avLst/>
            <a:gdLst/>
            <a:ahLst/>
            <a:cxnLst/>
            <a:rect r="r" b="b" t="t" l="l"/>
            <a:pathLst>
              <a:path h="6035644" w="11317712">
                <a:moveTo>
                  <a:pt x="0" y="0"/>
                </a:moveTo>
                <a:lnTo>
                  <a:pt x="11317712" y="0"/>
                </a:lnTo>
                <a:lnTo>
                  <a:pt x="11317712" y="6035644"/>
                </a:lnTo>
                <a:lnTo>
                  <a:pt x="0" y="60356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80080" y="8613082"/>
            <a:ext cx="1097240" cy="1097240"/>
          </a:xfrm>
          <a:custGeom>
            <a:avLst/>
            <a:gdLst/>
            <a:ahLst/>
            <a:cxnLst/>
            <a:rect r="r" b="b" t="t" l="l"/>
            <a:pathLst>
              <a:path h="1097240" w="1097240">
                <a:moveTo>
                  <a:pt x="0" y="0"/>
                </a:moveTo>
                <a:lnTo>
                  <a:pt x="1097240" y="0"/>
                </a:lnTo>
                <a:lnTo>
                  <a:pt x="1097240" y="1097240"/>
                </a:lnTo>
                <a:lnTo>
                  <a:pt x="0" y="109724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3657946" y="8713050"/>
            <a:ext cx="190650" cy="191250"/>
            <a:chOff x="0" y="0"/>
            <a:chExt cx="254200" cy="255000"/>
          </a:xfrm>
        </p:grpSpPr>
        <p:sp>
          <p:nvSpPr>
            <p:cNvPr name="Freeform 7" id="7"/>
            <p:cNvSpPr/>
            <p:nvPr/>
          </p:nvSpPr>
          <p:spPr>
            <a:xfrm flipH="false" flipV="false" rot="0">
              <a:off x="12700" y="12700"/>
              <a:ext cx="228854" cy="229616"/>
            </a:xfrm>
            <a:custGeom>
              <a:avLst/>
              <a:gdLst/>
              <a:ahLst/>
              <a:cxnLst/>
              <a:rect r="r" b="b" t="t" l="l"/>
              <a:pathLst>
                <a:path h="229616" w="228854">
                  <a:moveTo>
                    <a:pt x="0" y="114808"/>
                  </a:moveTo>
                  <a:cubicBezTo>
                    <a:pt x="0" y="51435"/>
                    <a:pt x="51181" y="0"/>
                    <a:pt x="114427" y="0"/>
                  </a:cubicBezTo>
                  <a:cubicBezTo>
                    <a:pt x="177673" y="0"/>
                    <a:pt x="228854" y="51435"/>
                    <a:pt x="228854" y="114808"/>
                  </a:cubicBezTo>
                  <a:cubicBezTo>
                    <a:pt x="228854" y="178181"/>
                    <a:pt x="177673" y="229616"/>
                    <a:pt x="114427" y="229616"/>
                  </a:cubicBezTo>
                  <a:cubicBezTo>
                    <a:pt x="51181" y="229616"/>
                    <a:pt x="0" y="178181"/>
                    <a:pt x="0" y="114808"/>
                  </a:cubicBezTo>
                  <a:close/>
                </a:path>
              </a:pathLst>
            </a:custGeom>
            <a:solidFill>
              <a:srgbClr val="47EBEB"/>
            </a:solidFill>
          </p:spPr>
        </p:sp>
        <p:sp>
          <p:nvSpPr>
            <p:cNvPr name="Freeform 8" id="8"/>
            <p:cNvSpPr/>
            <p:nvPr/>
          </p:nvSpPr>
          <p:spPr>
            <a:xfrm flipH="false" flipV="false" rot="0">
              <a:off x="0" y="0"/>
              <a:ext cx="254254" cy="255016"/>
            </a:xfrm>
            <a:custGeom>
              <a:avLst/>
              <a:gdLst/>
              <a:ahLst/>
              <a:cxnLst/>
              <a:rect r="r" b="b" t="t" l="l"/>
              <a:pathLst>
                <a:path h="255016" w="254254">
                  <a:moveTo>
                    <a:pt x="0" y="127508"/>
                  </a:moveTo>
                  <a:cubicBezTo>
                    <a:pt x="0" y="57150"/>
                    <a:pt x="56896" y="0"/>
                    <a:pt x="127127" y="0"/>
                  </a:cubicBezTo>
                  <a:lnTo>
                    <a:pt x="127127" y="12700"/>
                  </a:lnTo>
                  <a:lnTo>
                    <a:pt x="127127" y="0"/>
                  </a:lnTo>
                  <a:cubicBezTo>
                    <a:pt x="197358" y="0"/>
                    <a:pt x="254254" y="57150"/>
                    <a:pt x="254254" y="127508"/>
                  </a:cubicBezTo>
                  <a:lnTo>
                    <a:pt x="241554" y="127508"/>
                  </a:lnTo>
                  <a:lnTo>
                    <a:pt x="254254" y="127508"/>
                  </a:lnTo>
                  <a:cubicBezTo>
                    <a:pt x="254254" y="197866"/>
                    <a:pt x="197358" y="255016"/>
                    <a:pt x="127127" y="255016"/>
                  </a:cubicBezTo>
                  <a:lnTo>
                    <a:pt x="127127" y="242316"/>
                  </a:lnTo>
                  <a:lnTo>
                    <a:pt x="127127" y="255016"/>
                  </a:lnTo>
                  <a:cubicBezTo>
                    <a:pt x="56896" y="255016"/>
                    <a:pt x="0" y="197866"/>
                    <a:pt x="0" y="127508"/>
                  </a:cubicBezTo>
                  <a:lnTo>
                    <a:pt x="12700" y="127508"/>
                  </a:lnTo>
                  <a:lnTo>
                    <a:pt x="25400" y="127508"/>
                  </a:lnTo>
                  <a:lnTo>
                    <a:pt x="12700" y="127508"/>
                  </a:lnTo>
                  <a:lnTo>
                    <a:pt x="0" y="127508"/>
                  </a:lnTo>
                  <a:moveTo>
                    <a:pt x="25400" y="127508"/>
                  </a:moveTo>
                  <a:cubicBezTo>
                    <a:pt x="25400" y="134493"/>
                    <a:pt x="19685" y="140208"/>
                    <a:pt x="12700" y="140208"/>
                  </a:cubicBezTo>
                  <a:cubicBezTo>
                    <a:pt x="5715" y="140208"/>
                    <a:pt x="0" y="134493"/>
                    <a:pt x="0" y="127508"/>
                  </a:cubicBezTo>
                  <a:cubicBezTo>
                    <a:pt x="0" y="120523"/>
                    <a:pt x="5715" y="114808"/>
                    <a:pt x="12700" y="114808"/>
                  </a:cubicBezTo>
                  <a:cubicBezTo>
                    <a:pt x="19685" y="114808"/>
                    <a:pt x="25400" y="120523"/>
                    <a:pt x="25400" y="127508"/>
                  </a:cubicBezTo>
                  <a:cubicBezTo>
                    <a:pt x="25400" y="183896"/>
                    <a:pt x="70993" y="229616"/>
                    <a:pt x="127127" y="229616"/>
                  </a:cubicBezTo>
                  <a:cubicBezTo>
                    <a:pt x="183261" y="229616"/>
                    <a:pt x="228854" y="183896"/>
                    <a:pt x="228854" y="127508"/>
                  </a:cubicBezTo>
                  <a:cubicBezTo>
                    <a:pt x="228854" y="71120"/>
                    <a:pt x="183261" y="25400"/>
                    <a:pt x="127127" y="25400"/>
                  </a:cubicBezTo>
                  <a:lnTo>
                    <a:pt x="127127" y="12700"/>
                  </a:lnTo>
                  <a:lnTo>
                    <a:pt x="127127" y="25400"/>
                  </a:lnTo>
                  <a:cubicBezTo>
                    <a:pt x="70993" y="25400"/>
                    <a:pt x="25400" y="71120"/>
                    <a:pt x="25400" y="127508"/>
                  </a:cubicBezTo>
                  <a:close/>
                </a:path>
              </a:pathLst>
            </a:custGeom>
            <a:solidFill>
              <a:srgbClr val="47EBEB"/>
            </a:solidFill>
          </p:spPr>
        </p:sp>
      </p:grpSp>
      <p:grpSp>
        <p:nvGrpSpPr>
          <p:cNvPr name="Group 9" id="9"/>
          <p:cNvGrpSpPr/>
          <p:nvPr/>
        </p:nvGrpSpPr>
        <p:grpSpPr>
          <a:xfrm rot="0">
            <a:off x="9147675" y="4141438"/>
            <a:ext cx="190650" cy="191250"/>
            <a:chOff x="0" y="0"/>
            <a:chExt cx="254200" cy="255000"/>
          </a:xfrm>
        </p:grpSpPr>
        <p:sp>
          <p:nvSpPr>
            <p:cNvPr name="Freeform 10" id="10"/>
            <p:cNvSpPr/>
            <p:nvPr/>
          </p:nvSpPr>
          <p:spPr>
            <a:xfrm flipH="false" flipV="false" rot="0">
              <a:off x="12700" y="12700"/>
              <a:ext cx="228854" cy="229616"/>
            </a:xfrm>
            <a:custGeom>
              <a:avLst/>
              <a:gdLst/>
              <a:ahLst/>
              <a:cxnLst/>
              <a:rect r="r" b="b" t="t" l="l"/>
              <a:pathLst>
                <a:path h="229616" w="228854">
                  <a:moveTo>
                    <a:pt x="0" y="114808"/>
                  </a:moveTo>
                  <a:cubicBezTo>
                    <a:pt x="0" y="51435"/>
                    <a:pt x="51181" y="0"/>
                    <a:pt x="114427" y="0"/>
                  </a:cubicBezTo>
                  <a:cubicBezTo>
                    <a:pt x="177673" y="0"/>
                    <a:pt x="228854" y="51435"/>
                    <a:pt x="228854" y="114808"/>
                  </a:cubicBezTo>
                  <a:cubicBezTo>
                    <a:pt x="228854" y="178181"/>
                    <a:pt x="177673" y="229616"/>
                    <a:pt x="114427" y="229616"/>
                  </a:cubicBezTo>
                  <a:cubicBezTo>
                    <a:pt x="51181" y="229616"/>
                    <a:pt x="0" y="178181"/>
                    <a:pt x="0" y="114808"/>
                  </a:cubicBezTo>
                  <a:close/>
                </a:path>
              </a:pathLst>
            </a:custGeom>
            <a:solidFill>
              <a:srgbClr val="47EBEB"/>
            </a:solidFill>
          </p:spPr>
        </p:sp>
        <p:sp>
          <p:nvSpPr>
            <p:cNvPr name="Freeform 11" id="11"/>
            <p:cNvSpPr/>
            <p:nvPr/>
          </p:nvSpPr>
          <p:spPr>
            <a:xfrm flipH="false" flipV="false" rot="0">
              <a:off x="0" y="0"/>
              <a:ext cx="254254" cy="255016"/>
            </a:xfrm>
            <a:custGeom>
              <a:avLst/>
              <a:gdLst/>
              <a:ahLst/>
              <a:cxnLst/>
              <a:rect r="r" b="b" t="t" l="l"/>
              <a:pathLst>
                <a:path h="255016" w="254254">
                  <a:moveTo>
                    <a:pt x="0" y="127508"/>
                  </a:moveTo>
                  <a:cubicBezTo>
                    <a:pt x="0" y="57150"/>
                    <a:pt x="56896" y="0"/>
                    <a:pt x="127127" y="0"/>
                  </a:cubicBezTo>
                  <a:lnTo>
                    <a:pt x="127127" y="12700"/>
                  </a:lnTo>
                  <a:lnTo>
                    <a:pt x="127127" y="0"/>
                  </a:lnTo>
                  <a:cubicBezTo>
                    <a:pt x="197358" y="0"/>
                    <a:pt x="254254" y="57150"/>
                    <a:pt x="254254" y="127508"/>
                  </a:cubicBezTo>
                  <a:lnTo>
                    <a:pt x="241554" y="127508"/>
                  </a:lnTo>
                  <a:lnTo>
                    <a:pt x="254254" y="127508"/>
                  </a:lnTo>
                  <a:cubicBezTo>
                    <a:pt x="254254" y="197866"/>
                    <a:pt x="197358" y="255016"/>
                    <a:pt x="127127" y="255016"/>
                  </a:cubicBezTo>
                  <a:lnTo>
                    <a:pt x="127127" y="242316"/>
                  </a:lnTo>
                  <a:lnTo>
                    <a:pt x="127127" y="255016"/>
                  </a:lnTo>
                  <a:cubicBezTo>
                    <a:pt x="56896" y="255016"/>
                    <a:pt x="0" y="197866"/>
                    <a:pt x="0" y="127508"/>
                  </a:cubicBezTo>
                  <a:lnTo>
                    <a:pt x="12700" y="127508"/>
                  </a:lnTo>
                  <a:lnTo>
                    <a:pt x="25400" y="127508"/>
                  </a:lnTo>
                  <a:lnTo>
                    <a:pt x="12700" y="127508"/>
                  </a:lnTo>
                  <a:lnTo>
                    <a:pt x="0" y="127508"/>
                  </a:lnTo>
                  <a:moveTo>
                    <a:pt x="25400" y="127508"/>
                  </a:moveTo>
                  <a:cubicBezTo>
                    <a:pt x="25400" y="134493"/>
                    <a:pt x="19685" y="140208"/>
                    <a:pt x="12700" y="140208"/>
                  </a:cubicBezTo>
                  <a:cubicBezTo>
                    <a:pt x="5715" y="140208"/>
                    <a:pt x="0" y="134493"/>
                    <a:pt x="0" y="127508"/>
                  </a:cubicBezTo>
                  <a:cubicBezTo>
                    <a:pt x="0" y="120523"/>
                    <a:pt x="5715" y="114808"/>
                    <a:pt x="12700" y="114808"/>
                  </a:cubicBezTo>
                  <a:cubicBezTo>
                    <a:pt x="19685" y="114808"/>
                    <a:pt x="25400" y="120523"/>
                    <a:pt x="25400" y="127508"/>
                  </a:cubicBezTo>
                  <a:cubicBezTo>
                    <a:pt x="25400" y="183896"/>
                    <a:pt x="70993" y="229616"/>
                    <a:pt x="127127" y="229616"/>
                  </a:cubicBezTo>
                  <a:cubicBezTo>
                    <a:pt x="183261" y="229616"/>
                    <a:pt x="228854" y="183896"/>
                    <a:pt x="228854" y="127508"/>
                  </a:cubicBezTo>
                  <a:cubicBezTo>
                    <a:pt x="228854" y="71120"/>
                    <a:pt x="183261" y="25400"/>
                    <a:pt x="127127" y="25400"/>
                  </a:cubicBezTo>
                  <a:lnTo>
                    <a:pt x="127127" y="12700"/>
                  </a:lnTo>
                  <a:lnTo>
                    <a:pt x="127127" y="25400"/>
                  </a:lnTo>
                  <a:cubicBezTo>
                    <a:pt x="70993" y="25400"/>
                    <a:pt x="25400" y="71120"/>
                    <a:pt x="25400" y="127508"/>
                  </a:cubicBezTo>
                  <a:close/>
                </a:path>
              </a:pathLst>
            </a:custGeom>
            <a:solidFill>
              <a:srgbClr val="47EBEB"/>
            </a:solidFill>
          </p:spPr>
        </p:sp>
      </p:grpSp>
      <p:sp>
        <p:nvSpPr>
          <p:cNvPr name="AutoShape 12" id="12"/>
          <p:cNvSpPr/>
          <p:nvPr/>
        </p:nvSpPr>
        <p:spPr>
          <a:xfrm>
            <a:off x="3237262" y="3599150"/>
            <a:ext cx="5308176" cy="9525"/>
          </a:xfrm>
          <a:prstGeom prst="line">
            <a:avLst/>
          </a:prstGeom>
          <a:ln cap="rnd" w="9525">
            <a:solidFill>
              <a:srgbClr val="EBEAF3"/>
            </a:solidFill>
            <a:prstDash val="solid"/>
            <a:headEnd type="arrow" len="sm" w="med"/>
            <a:tailEnd type="none" len="sm" w="sm"/>
          </a:ln>
        </p:spPr>
      </p:sp>
      <p:sp>
        <p:nvSpPr>
          <p:cNvPr name="AutoShape 13" id="13"/>
          <p:cNvSpPr/>
          <p:nvPr/>
        </p:nvSpPr>
        <p:spPr>
          <a:xfrm>
            <a:off x="6785089" y="1256294"/>
            <a:ext cx="1195409" cy="0"/>
          </a:xfrm>
          <a:prstGeom prst="line">
            <a:avLst/>
          </a:prstGeom>
          <a:ln cap="flat" w="38100">
            <a:solidFill>
              <a:srgbClr val="EBEAF3"/>
            </a:solidFill>
            <a:prstDash val="solid"/>
            <a:headEnd type="none" len="sm" w="sm"/>
            <a:tailEnd type="triangle" len="med" w="lg"/>
          </a:ln>
        </p:spPr>
      </p:sp>
      <p:sp>
        <p:nvSpPr>
          <p:cNvPr name="Freeform 14" id="14"/>
          <p:cNvSpPr/>
          <p:nvPr/>
        </p:nvSpPr>
        <p:spPr>
          <a:xfrm flipH="false" flipV="false" rot="0">
            <a:off x="0" y="1647684"/>
            <a:ext cx="18288000" cy="8639316"/>
          </a:xfrm>
          <a:custGeom>
            <a:avLst/>
            <a:gdLst/>
            <a:ahLst/>
            <a:cxnLst/>
            <a:rect r="r" b="b" t="t" l="l"/>
            <a:pathLst>
              <a:path h="8639316" w="18288000">
                <a:moveTo>
                  <a:pt x="0" y="0"/>
                </a:moveTo>
                <a:lnTo>
                  <a:pt x="18288000" y="0"/>
                </a:lnTo>
                <a:lnTo>
                  <a:pt x="18288000" y="8639316"/>
                </a:lnTo>
                <a:lnTo>
                  <a:pt x="0" y="8639316"/>
                </a:lnTo>
                <a:lnTo>
                  <a:pt x="0" y="0"/>
                </a:lnTo>
                <a:close/>
              </a:path>
            </a:pathLst>
          </a:custGeom>
          <a:blipFill>
            <a:blip r:embed="rId9"/>
            <a:stretch>
              <a:fillRect l="0" t="-2382" r="-962" b="-2382"/>
            </a:stretch>
          </a:blipFill>
        </p:spPr>
      </p:sp>
      <p:sp>
        <p:nvSpPr>
          <p:cNvPr name="TextBox 15" id="15"/>
          <p:cNvSpPr txBox="true"/>
          <p:nvPr/>
        </p:nvSpPr>
        <p:spPr>
          <a:xfrm rot="0">
            <a:off x="8856798" y="986173"/>
            <a:ext cx="8570947" cy="484001"/>
          </a:xfrm>
          <a:prstGeom prst="rect">
            <a:avLst/>
          </a:prstGeom>
        </p:spPr>
        <p:txBody>
          <a:bodyPr anchor="t" rtlCol="false" tIns="0" lIns="0" bIns="0" rIns="0">
            <a:spAutoFit/>
          </a:bodyPr>
          <a:lstStyle/>
          <a:p>
            <a:pPr algn="l">
              <a:lnSpc>
                <a:spcPts val="3785"/>
              </a:lnSpc>
            </a:pPr>
            <a:r>
              <a:rPr lang="en-US" sz="3154">
                <a:solidFill>
                  <a:srgbClr val="EBEAF3"/>
                </a:solidFill>
                <a:latin typeface="Roboto"/>
                <a:ea typeface="Roboto"/>
                <a:cs typeface="Roboto"/>
                <a:sym typeface="Roboto"/>
              </a:rPr>
              <a:t>Kết quả dự đoán theo cách triển khai thủ công   </a:t>
            </a:r>
          </a:p>
        </p:txBody>
      </p:sp>
      <p:sp>
        <p:nvSpPr>
          <p:cNvPr name="TextBox 16" id="16"/>
          <p:cNvSpPr txBox="true"/>
          <p:nvPr/>
        </p:nvSpPr>
        <p:spPr>
          <a:xfrm rot="0">
            <a:off x="188969" y="150529"/>
            <a:ext cx="15225150" cy="752475"/>
          </a:xfrm>
          <a:prstGeom prst="rect">
            <a:avLst/>
          </a:prstGeom>
        </p:spPr>
        <p:txBody>
          <a:bodyPr anchor="t" rtlCol="false" tIns="0" lIns="0" bIns="0" rIns="0">
            <a:spAutoFit/>
          </a:bodyPr>
          <a:lstStyle/>
          <a:p>
            <a:pPr algn="l">
              <a:lnSpc>
                <a:spcPts val="5999"/>
              </a:lnSpc>
            </a:pPr>
            <a:r>
              <a:rPr lang="en-US" b="true" sz="4999">
                <a:solidFill>
                  <a:srgbClr val="EBEAF3"/>
                </a:solidFill>
                <a:latin typeface="Roboto Bold"/>
                <a:ea typeface="Roboto Bold"/>
                <a:cs typeface="Roboto Bold"/>
                <a:sym typeface="Roboto Bold"/>
              </a:rPr>
              <a:t>3.1 DECISION TREE - CART</a:t>
            </a:r>
          </a:p>
        </p:txBody>
      </p:sp>
      <p:sp>
        <p:nvSpPr>
          <p:cNvPr name="TextBox 17" id="17"/>
          <p:cNvSpPr txBox="true"/>
          <p:nvPr/>
        </p:nvSpPr>
        <p:spPr>
          <a:xfrm rot="0">
            <a:off x="890358" y="995698"/>
            <a:ext cx="5020452" cy="559293"/>
          </a:xfrm>
          <a:prstGeom prst="rect">
            <a:avLst/>
          </a:prstGeom>
        </p:spPr>
        <p:txBody>
          <a:bodyPr anchor="t" rtlCol="false" tIns="0" lIns="0" bIns="0" rIns="0">
            <a:spAutoFit/>
          </a:bodyPr>
          <a:lstStyle/>
          <a:p>
            <a:pPr algn="ctr">
              <a:lnSpc>
                <a:spcPts val="4483"/>
              </a:lnSpc>
              <a:spcBef>
                <a:spcPct val="0"/>
              </a:spcBef>
            </a:pPr>
            <a:r>
              <a:rPr lang="en-US" sz="3736">
                <a:solidFill>
                  <a:srgbClr val="EBEAF3"/>
                </a:solidFill>
                <a:latin typeface="Roboto"/>
                <a:ea typeface="Roboto"/>
                <a:cs typeface="Roboto"/>
                <a:sym typeface="Roboto"/>
              </a:rPr>
              <a:t>1. Kết Quả Của Mô Hình</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11224"/>
        </a:solidFill>
      </p:bgPr>
    </p:bg>
    <p:spTree>
      <p:nvGrpSpPr>
        <p:cNvPr id="1" name=""/>
        <p:cNvGrpSpPr/>
        <p:nvPr/>
      </p:nvGrpSpPr>
      <p:grpSpPr>
        <a:xfrm>
          <a:off x="0" y="0"/>
          <a:ext cx="0" cy="0"/>
          <a:chOff x="0" y="0"/>
          <a:chExt cx="0" cy="0"/>
        </a:xfrm>
      </p:grpSpPr>
      <p:sp>
        <p:nvSpPr>
          <p:cNvPr name="Freeform 2" id="2"/>
          <p:cNvSpPr/>
          <p:nvPr/>
        </p:nvSpPr>
        <p:spPr>
          <a:xfrm flipH="false" flipV="false" rot="0">
            <a:off x="9243000" y="-5096108"/>
            <a:ext cx="18288006" cy="6741916"/>
          </a:xfrm>
          <a:custGeom>
            <a:avLst/>
            <a:gdLst/>
            <a:ahLst/>
            <a:cxnLst/>
            <a:rect r="r" b="b" t="t" l="l"/>
            <a:pathLst>
              <a:path h="6741916" w="18288006">
                <a:moveTo>
                  <a:pt x="0" y="0"/>
                </a:moveTo>
                <a:lnTo>
                  <a:pt x="18288006" y="0"/>
                </a:lnTo>
                <a:lnTo>
                  <a:pt x="18288006" y="6741916"/>
                </a:lnTo>
                <a:lnTo>
                  <a:pt x="0" y="6741916"/>
                </a:lnTo>
                <a:lnTo>
                  <a:pt x="0" y="0"/>
                </a:lnTo>
                <a:close/>
              </a:path>
            </a:pathLst>
          </a:custGeom>
          <a:blipFill>
            <a:blip r:embed="rId3"/>
            <a:stretch>
              <a:fillRect l="0" t="0" r="0" b="0"/>
            </a:stretch>
          </a:blipFill>
        </p:spPr>
      </p:sp>
      <p:sp>
        <p:nvSpPr>
          <p:cNvPr name="Freeform 3" id="3"/>
          <p:cNvSpPr/>
          <p:nvPr/>
        </p:nvSpPr>
        <p:spPr>
          <a:xfrm flipH="false" flipV="false" rot="-2385273">
            <a:off x="9958800" y="4456416"/>
            <a:ext cx="18288006" cy="6004872"/>
          </a:xfrm>
          <a:custGeom>
            <a:avLst/>
            <a:gdLst/>
            <a:ahLst/>
            <a:cxnLst/>
            <a:rect r="r" b="b" t="t" l="l"/>
            <a:pathLst>
              <a:path h="6004872" w="18288006">
                <a:moveTo>
                  <a:pt x="0" y="0"/>
                </a:moveTo>
                <a:lnTo>
                  <a:pt x="18288006" y="0"/>
                </a:lnTo>
                <a:lnTo>
                  <a:pt x="18288006" y="6004872"/>
                </a:lnTo>
                <a:lnTo>
                  <a:pt x="0" y="6004872"/>
                </a:lnTo>
                <a:lnTo>
                  <a:pt x="0" y="0"/>
                </a:lnTo>
                <a:close/>
              </a:path>
            </a:pathLst>
          </a:custGeom>
          <a:blipFill>
            <a:blip r:embed="rId4"/>
            <a:stretch>
              <a:fillRect l="0" t="0" r="0" b="0"/>
            </a:stretch>
          </a:blipFill>
        </p:spPr>
      </p:sp>
      <p:sp>
        <p:nvSpPr>
          <p:cNvPr name="Freeform 4" id="4"/>
          <p:cNvSpPr/>
          <p:nvPr/>
        </p:nvSpPr>
        <p:spPr>
          <a:xfrm flipH="false" flipV="false" rot="0">
            <a:off x="-2170037" y="312008"/>
            <a:ext cx="11317712" cy="6035644"/>
          </a:xfrm>
          <a:custGeom>
            <a:avLst/>
            <a:gdLst/>
            <a:ahLst/>
            <a:cxnLst/>
            <a:rect r="r" b="b" t="t" l="l"/>
            <a:pathLst>
              <a:path h="6035644" w="11317712">
                <a:moveTo>
                  <a:pt x="0" y="0"/>
                </a:moveTo>
                <a:lnTo>
                  <a:pt x="11317712" y="0"/>
                </a:lnTo>
                <a:lnTo>
                  <a:pt x="11317712" y="6035644"/>
                </a:lnTo>
                <a:lnTo>
                  <a:pt x="0" y="60356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9147675" y="4141438"/>
            <a:ext cx="190650" cy="191250"/>
            <a:chOff x="0" y="0"/>
            <a:chExt cx="254200" cy="255000"/>
          </a:xfrm>
        </p:grpSpPr>
        <p:sp>
          <p:nvSpPr>
            <p:cNvPr name="Freeform 6" id="6"/>
            <p:cNvSpPr/>
            <p:nvPr/>
          </p:nvSpPr>
          <p:spPr>
            <a:xfrm flipH="false" flipV="false" rot="0">
              <a:off x="12700" y="12700"/>
              <a:ext cx="228854" cy="229616"/>
            </a:xfrm>
            <a:custGeom>
              <a:avLst/>
              <a:gdLst/>
              <a:ahLst/>
              <a:cxnLst/>
              <a:rect r="r" b="b" t="t" l="l"/>
              <a:pathLst>
                <a:path h="229616" w="228854">
                  <a:moveTo>
                    <a:pt x="0" y="114808"/>
                  </a:moveTo>
                  <a:cubicBezTo>
                    <a:pt x="0" y="51435"/>
                    <a:pt x="51181" y="0"/>
                    <a:pt x="114427" y="0"/>
                  </a:cubicBezTo>
                  <a:cubicBezTo>
                    <a:pt x="177673" y="0"/>
                    <a:pt x="228854" y="51435"/>
                    <a:pt x="228854" y="114808"/>
                  </a:cubicBezTo>
                  <a:cubicBezTo>
                    <a:pt x="228854" y="178181"/>
                    <a:pt x="177673" y="229616"/>
                    <a:pt x="114427" y="229616"/>
                  </a:cubicBezTo>
                  <a:cubicBezTo>
                    <a:pt x="51181" y="229616"/>
                    <a:pt x="0" y="178181"/>
                    <a:pt x="0" y="114808"/>
                  </a:cubicBezTo>
                  <a:close/>
                </a:path>
              </a:pathLst>
            </a:custGeom>
            <a:solidFill>
              <a:srgbClr val="47EBEB"/>
            </a:solidFill>
          </p:spPr>
        </p:sp>
        <p:sp>
          <p:nvSpPr>
            <p:cNvPr name="Freeform 7" id="7"/>
            <p:cNvSpPr/>
            <p:nvPr/>
          </p:nvSpPr>
          <p:spPr>
            <a:xfrm flipH="false" flipV="false" rot="0">
              <a:off x="0" y="0"/>
              <a:ext cx="254254" cy="255016"/>
            </a:xfrm>
            <a:custGeom>
              <a:avLst/>
              <a:gdLst/>
              <a:ahLst/>
              <a:cxnLst/>
              <a:rect r="r" b="b" t="t" l="l"/>
              <a:pathLst>
                <a:path h="255016" w="254254">
                  <a:moveTo>
                    <a:pt x="0" y="127508"/>
                  </a:moveTo>
                  <a:cubicBezTo>
                    <a:pt x="0" y="57150"/>
                    <a:pt x="56896" y="0"/>
                    <a:pt x="127127" y="0"/>
                  </a:cubicBezTo>
                  <a:lnTo>
                    <a:pt x="127127" y="12700"/>
                  </a:lnTo>
                  <a:lnTo>
                    <a:pt x="127127" y="0"/>
                  </a:lnTo>
                  <a:cubicBezTo>
                    <a:pt x="197358" y="0"/>
                    <a:pt x="254254" y="57150"/>
                    <a:pt x="254254" y="127508"/>
                  </a:cubicBezTo>
                  <a:lnTo>
                    <a:pt x="241554" y="127508"/>
                  </a:lnTo>
                  <a:lnTo>
                    <a:pt x="254254" y="127508"/>
                  </a:lnTo>
                  <a:cubicBezTo>
                    <a:pt x="254254" y="197866"/>
                    <a:pt x="197358" y="255016"/>
                    <a:pt x="127127" y="255016"/>
                  </a:cubicBezTo>
                  <a:lnTo>
                    <a:pt x="127127" y="242316"/>
                  </a:lnTo>
                  <a:lnTo>
                    <a:pt x="127127" y="255016"/>
                  </a:lnTo>
                  <a:cubicBezTo>
                    <a:pt x="56896" y="255016"/>
                    <a:pt x="0" y="197866"/>
                    <a:pt x="0" y="127508"/>
                  </a:cubicBezTo>
                  <a:lnTo>
                    <a:pt x="12700" y="127508"/>
                  </a:lnTo>
                  <a:lnTo>
                    <a:pt x="25400" y="127508"/>
                  </a:lnTo>
                  <a:lnTo>
                    <a:pt x="12700" y="127508"/>
                  </a:lnTo>
                  <a:lnTo>
                    <a:pt x="0" y="127508"/>
                  </a:lnTo>
                  <a:moveTo>
                    <a:pt x="25400" y="127508"/>
                  </a:moveTo>
                  <a:cubicBezTo>
                    <a:pt x="25400" y="134493"/>
                    <a:pt x="19685" y="140208"/>
                    <a:pt x="12700" y="140208"/>
                  </a:cubicBezTo>
                  <a:cubicBezTo>
                    <a:pt x="5715" y="140208"/>
                    <a:pt x="0" y="134493"/>
                    <a:pt x="0" y="127508"/>
                  </a:cubicBezTo>
                  <a:cubicBezTo>
                    <a:pt x="0" y="120523"/>
                    <a:pt x="5715" y="114808"/>
                    <a:pt x="12700" y="114808"/>
                  </a:cubicBezTo>
                  <a:cubicBezTo>
                    <a:pt x="19685" y="114808"/>
                    <a:pt x="25400" y="120523"/>
                    <a:pt x="25400" y="127508"/>
                  </a:cubicBezTo>
                  <a:cubicBezTo>
                    <a:pt x="25400" y="183896"/>
                    <a:pt x="70993" y="229616"/>
                    <a:pt x="127127" y="229616"/>
                  </a:cubicBezTo>
                  <a:cubicBezTo>
                    <a:pt x="183261" y="229616"/>
                    <a:pt x="228854" y="183896"/>
                    <a:pt x="228854" y="127508"/>
                  </a:cubicBezTo>
                  <a:cubicBezTo>
                    <a:pt x="228854" y="71120"/>
                    <a:pt x="183261" y="25400"/>
                    <a:pt x="127127" y="25400"/>
                  </a:cubicBezTo>
                  <a:lnTo>
                    <a:pt x="127127" y="12700"/>
                  </a:lnTo>
                  <a:lnTo>
                    <a:pt x="127127" y="25400"/>
                  </a:lnTo>
                  <a:cubicBezTo>
                    <a:pt x="70993" y="25400"/>
                    <a:pt x="25400" y="71120"/>
                    <a:pt x="25400" y="127508"/>
                  </a:cubicBezTo>
                  <a:close/>
                </a:path>
              </a:pathLst>
            </a:custGeom>
            <a:solidFill>
              <a:srgbClr val="47EBEB"/>
            </a:solidFill>
          </p:spPr>
        </p:sp>
      </p:grpSp>
      <p:sp>
        <p:nvSpPr>
          <p:cNvPr name="AutoShape 8" id="8"/>
          <p:cNvSpPr/>
          <p:nvPr/>
        </p:nvSpPr>
        <p:spPr>
          <a:xfrm>
            <a:off x="3237262" y="3599150"/>
            <a:ext cx="5308176" cy="9525"/>
          </a:xfrm>
          <a:prstGeom prst="line">
            <a:avLst/>
          </a:prstGeom>
          <a:ln cap="rnd" w="9525">
            <a:solidFill>
              <a:srgbClr val="EBEAF3"/>
            </a:solidFill>
            <a:prstDash val="solid"/>
            <a:headEnd type="arrow" len="sm" w="med"/>
            <a:tailEnd type="none" len="sm" w="sm"/>
          </a:ln>
        </p:spPr>
      </p:sp>
      <p:sp>
        <p:nvSpPr>
          <p:cNvPr name="AutoShape 9" id="9"/>
          <p:cNvSpPr/>
          <p:nvPr/>
        </p:nvSpPr>
        <p:spPr>
          <a:xfrm>
            <a:off x="5017552" y="1009650"/>
            <a:ext cx="1798898" cy="0"/>
          </a:xfrm>
          <a:prstGeom prst="line">
            <a:avLst/>
          </a:prstGeom>
          <a:ln cap="flat" w="38100">
            <a:solidFill>
              <a:srgbClr val="EBEAF3"/>
            </a:solidFill>
            <a:prstDash val="solid"/>
            <a:headEnd type="none" len="sm" w="sm"/>
            <a:tailEnd type="triangle" len="med" w="lg"/>
          </a:ln>
        </p:spPr>
      </p:sp>
      <p:sp>
        <p:nvSpPr>
          <p:cNvPr name="Freeform 10" id="10"/>
          <p:cNvSpPr/>
          <p:nvPr/>
        </p:nvSpPr>
        <p:spPr>
          <a:xfrm flipH="false" flipV="false" rot="0">
            <a:off x="7035283" y="140558"/>
            <a:ext cx="4643066" cy="2188045"/>
          </a:xfrm>
          <a:custGeom>
            <a:avLst/>
            <a:gdLst/>
            <a:ahLst/>
            <a:cxnLst/>
            <a:rect r="r" b="b" t="t" l="l"/>
            <a:pathLst>
              <a:path h="2188045" w="4643066">
                <a:moveTo>
                  <a:pt x="0" y="0"/>
                </a:moveTo>
                <a:lnTo>
                  <a:pt x="4643065" y="0"/>
                </a:lnTo>
                <a:lnTo>
                  <a:pt x="4643065" y="2188045"/>
                </a:lnTo>
                <a:lnTo>
                  <a:pt x="0" y="2188045"/>
                </a:lnTo>
                <a:lnTo>
                  <a:pt x="0" y="0"/>
                </a:lnTo>
                <a:close/>
              </a:path>
            </a:pathLst>
          </a:custGeom>
          <a:blipFill>
            <a:blip r:embed="rId7"/>
            <a:stretch>
              <a:fillRect l="0" t="0" r="0" b="0"/>
            </a:stretch>
          </a:blipFill>
        </p:spPr>
      </p:sp>
      <p:sp>
        <p:nvSpPr>
          <p:cNvPr name="Freeform 11" id="11"/>
          <p:cNvSpPr/>
          <p:nvPr/>
        </p:nvSpPr>
        <p:spPr>
          <a:xfrm flipH="false" flipV="false" rot="-5539858">
            <a:off x="15902715" y="4933402"/>
            <a:ext cx="2338693" cy="2338693"/>
          </a:xfrm>
          <a:custGeom>
            <a:avLst/>
            <a:gdLst/>
            <a:ahLst/>
            <a:cxnLst/>
            <a:rect r="r" b="b" t="t" l="l"/>
            <a:pathLst>
              <a:path h="2338693" w="2338693">
                <a:moveTo>
                  <a:pt x="0" y="0"/>
                </a:moveTo>
                <a:lnTo>
                  <a:pt x="2338693" y="0"/>
                </a:lnTo>
                <a:lnTo>
                  <a:pt x="2338693" y="2338693"/>
                </a:lnTo>
                <a:lnTo>
                  <a:pt x="0" y="23386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0" y="2368033"/>
            <a:ext cx="15856123" cy="7135255"/>
          </a:xfrm>
          <a:custGeom>
            <a:avLst/>
            <a:gdLst/>
            <a:ahLst/>
            <a:cxnLst/>
            <a:rect r="r" b="b" t="t" l="l"/>
            <a:pathLst>
              <a:path h="7135255" w="15856123">
                <a:moveTo>
                  <a:pt x="0" y="0"/>
                </a:moveTo>
                <a:lnTo>
                  <a:pt x="15856123" y="0"/>
                </a:lnTo>
                <a:lnTo>
                  <a:pt x="15856123" y="7135256"/>
                </a:lnTo>
                <a:lnTo>
                  <a:pt x="0" y="7135256"/>
                </a:lnTo>
                <a:lnTo>
                  <a:pt x="0" y="0"/>
                </a:lnTo>
                <a:close/>
              </a:path>
            </a:pathLst>
          </a:custGeom>
          <a:blipFill>
            <a:blip r:embed="rId10"/>
            <a:stretch>
              <a:fillRect l="0" t="0" r="0" b="0"/>
            </a:stretch>
          </a:blipFill>
        </p:spPr>
      </p:sp>
      <p:sp>
        <p:nvSpPr>
          <p:cNvPr name="TextBox 13" id="13"/>
          <p:cNvSpPr txBox="true"/>
          <p:nvPr/>
        </p:nvSpPr>
        <p:spPr>
          <a:xfrm rot="0">
            <a:off x="193894" y="523875"/>
            <a:ext cx="4604825" cy="1000125"/>
          </a:xfrm>
          <a:prstGeom prst="rect">
            <a:avLst/>
          </a:prstGeom>
        </p:spPr>
        <p:txBody>
          <a:bodyPr anchor="t" rtlCol="false" tIns="0" lIns="0" bIns="0" rIns="0">
            <a:spAutoFit/>
          </a:bodyPr>
          <a:lstStyle/>
          <a:p>
            <a:pPr algn="l">
              <a:lnSpc>
                <a:spcPts val="3941"/>
              </a:lnSpc>
            </a:pPr>
            <a:r>
              <a:rPr lang="en-US" b="true" sz="3284">
                <a:solidFill>
                  <a:srgbClr val="EBEAF3"/>
                </a:solidFill>
                <a:latin typeface="Roboto Bold"/>
                <a:ea typeface="Roboto Bold"/>
                <a:cs typeface="Roboto Bold"/>
                <a:sym typeface="Roboto Bold"/>
              </a:rPr>
              <a:t> Kết quả dự đoán theo cách triển khai thư viện   </a:t>
            </a:r>
          </a:p>
        </p:txBody>
      </p:sp>
      <p:sp>
        <p:nvSpPr>
          <p:cNvPr name="TextBox 14" id="14"/>
          <p:cNvSpPr txBox="true"/>
          <p:nvPr/>
        </p:nvSpPr>
        <p:spPr>
          <a:xfrm rot="0">
            <a:off x="193894" y="9665214"/>
            <a:ext cx="13682777" cy="504825"/>
          </a:xfrm>
          <a:prstGeom prst="rect">
            <a:avLst/>
          </a:prstGeom>
        </p:spPr>
        <p:txBody>
          <a:bodyPr anchor="t" rtlCol="false" tIns="0" lIns="0" bIns="0" rIns="0">
            <a:spAutoFit/>
          </a:bodyPr>
          <a:lstStyle/>
          <a:p>
            <a:pPr algn="l">
              <a:lnSpc>
                <a:spcPts val="3941"/>
              </a:lnSpc>
            </a:pPr>
            <a:r>
              <a:rPr lang="en-US" b="true" sz="3284">
                <a:solidFill>
                  <a:srgbClr val="EBEAF3"/>
                </a:solidFill>
                <a:latin typeface="Roboto Bold"/>
                <a:ea typeface="Roboto Bold"/>
                <a:cs typeface="Roboto Bold"/>
                <a:sym typeface="Roboto Bold"/>
              </a:rPr>
              <a:t>Nhận xét</a:t>
            </a:r>
            <a:r>
              <a:rPr lang="en-US" sz="3284">
                <a:solidFill>
                  <a:srgbClr val="EBEAF3"/>
                </a:solidFill>
                <a:latin typeface="Roboto"/>
                <a:ea typeface="Roboto"/>
                <a:cs typeface="Roboto"/>
                <a:sym typeface="Roboto"/>
              </a:rPr>
              <a:t>: 2 cách triển khai thuật toán cũng có hiệu suất tương đồng nhau</a:t>
            </a:r>
          </a:p>
        </p:txBody>
      </p:sp>
      <p:sp>
        <p:nvSpPr>
          <p:cNvPr name="TextBox 15" id="15"/>
          <p:cNvSpPr txBox="true"/>
          <p:nvPr/>
        </p:nvSpPr>
        <p:spPr>
          <a:xfrm rot="0">
            <a:off x="16315819" y="5597923"/>
            <a:ext cx="1234724" cy="504825"/>
          </a:xfrm>
          <a:prstGeom prst="rect">
            <a:avLst/>
          </a:prstGeom>
        </p:spPr>
        <p:txBody>
          <a:bodyPr anchor="t" rtlCol="false" tIns="0" lIns="0" bIns="0" rIns="0">
            <a:spAutoFit/>
          </a:bodyPr>
          <a:lstStyle/>
          <a:p>
            <a:pPr algn="l">
              <a:lnSpc>
                <a:spcPts val="3941"/>
              </a:lnSpc>
            </a:pPr>
            <a:r>
              <a:rPr lang="en-US" b="true" sz="3284">
                <a:solidFill>
                  <a:srgbClr val="EBEAF3"/>
                </a:solidFill>
                <a:latin typeface="Roboto Bold"/>
                <a:ea typeface="Roboto Bold"/>
                <a:cs typeface="Roboto Bold"/>
                <a:sym typeface="Roboto Bold"/>
              </a:rPr>
              <a:t>Zoom</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11224"/>
        </a:solidFill>
      </p:bgPr>
    </p:bg>
    <p:spTree>
      <p:nvGrpSpPr>
        <p:cNvPr id="1" name=""/>
        <p:cNvGrpSpPr/>
        <p:nvPr/>
      </p:nvGrpSpPr>
      <p:grpSpPr>
        <a:xfrm>
          <a:off x="0" y="0"/>
          <a:ext cx="0" cy="0"/>
          <a:chOff x="0" y="0"/>
          <a:chExt cx="0" cy="0"/>
        </a:xfrm>
      </p:grpSpPr>
      <p:sp>
        <p:nvSpPr>
          <p:cNvPr name="Freeform 2" id="2"/>
          <p:cNvSpPr/>
          <p:nvPr/>
        </p:nvSpPr>
        <p:spPr>
          <a:xfrm flipH="false" flipV="false" rot="0">
            <a:off x="9243000" y="-5096108"/>
            <a:ext cx="18288006" cy="6741916"/>
          </a:xfrm>
          <a:custGeom>
            <a:avLst/>
            <a:gdLst/>
            <a:ahLst/>
            <a:cxnLst/>
            <a:rect r="r" b="b" t="t" l="l"/>
            <a:pathLst>
              <a:path h="6741916" w="18288006">
                <a:moveTo>
                  <a:pt x="0" y="0"/>
                </a:moveTo>
                <a:lnTo>
                  <a:pt x="18288006" y="0"/>
                </a:lnTo>
                <a:lnTo>
                  <a:pt x="18288006" y="6741916"/>
                </a:lnTo>
                <a:lnTo>
                  <a:pt x="0" y="6741916"/>
                </a:lnTo>
                <a:lnTo>
                  <a:pt x="0" y="0"/>
                </a:lnTo>
                <a:close/>
              </a:path>
            </a:pathLst>
          </a:custGeom>
          <a:blipFill>
            <a:blip r:embed="rId3"/>
            <a:stretch>
              <a:fillRect l="0" t="0" r="0" b="0"/>
            </a:stretch>
          </a:blipFill>
        </p:spPr>
      </p:sp>
      <p:sp>
        <p:nvSpPr>
          <p:cNvPr name="Freeform 3" id="3"/>
          <p:cNvSpPr/>
          <p:nvPr/>
        </p:nvSpPr>
        <p:spPr>
          <a:xfrm flipH="false" flipV="false" rot="-2385273">
            <a:off x="9958800" y="4456416"/>
            <a:ext cx="18288006" cy="6004872"/>
          </a:xfrm>
          <a:custGeom>
            <a:avLst/>
            <a:gdLst/>
            <a:ahLst/>
            <a:cxnLst/>
            <a:rect r="r" b="b" t="t" l="l"/>
            <a:pathLst>
              <a:path h="6004872" w="18288006">
                <a:moveTo>
                  <a:pt x="0" y="0"/>
                </a:moveTo>
                <a:lnTo>
                  <a:pt x="18288006" y="0"/>
                </a:lnTo>
                <a:lnTo>
                  <a:pt x="18288006" y="6004872"/>
                </a:lnTo>
                <a:lnTo>
                  <a:pt x="0" y="6004872"/>
                </a:lnTo>
                <a:lnTo>
                  <a:pt x="0" y="0"/>
                </a:lnTo>
                <a:close/>
              </a:path>
            </a:pathLst>
          </a:custGeom>
          <a:blipFill>
            <a:blip r:embed="rId4"/>
            <a:stretch>
              <a:fillRect l="0" t="0" r="0" b="0"/>
            </a:stretch>
          </a:blipFill>
        </p:spPr>
      </p:sp>
      <p:sp>
        <p:nvSpPr>
          <p:cNvPr name="Freeform 4" id="4"/>
          <p:cNvSpPr/>
          <p:nvPr/>
        </p:nvSpPr>
        <p:spPr>
          <a:xfrm flipH="false" flipV="false" rot="0">
            <a:off x="16567702" y="263965"/>
            <a:ext cx="1097240" cy="1097240"/>
          </a:xfrm>
          <a:custGeom>
            <a:avLst/>
            <a:gdLst/>
            <a:ahLst/>
            <a:cxnLst/>
            <a:rect r="r" b="b" t="t" l="l"/>
            <a:pathLst>
              <a:path h="1097240" w="1097240">
                <a:moveTo>
                  <a:pt x="0" y="0"/>
                </a:moveTo>
                <a:lnTo>
                  <a:pt x="1097240" y="0"/>
                </a:lnTo>
                <a:lnTo>
                  <a:pt x="1097240" y="1097240"/>
                </a:lnTo>
                <a:lnTo>
                  <a:pt x="0" y="10972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9147675" y="4141438"/>
            <a:ext cx="190650" cy="191250"/>
            <a:chOff x="0" y="0"/>
            <a:chExt cx="254200" cy="255000"/>
          </a:xfrm>
        </p:grpSpPr>
        <p:sp>
          <p:nvSpPr>
            <p:cNvPr name="Freeform 6" id="6"/>
            <p:cNvSpPr/>
            <p:nvPr/>
          </p:nvSpPr>
          <p:spPr>
            <a:xfrm flipH="false" flipV="false" rot="0">
              <a:off x="12700" y="12700"/>
              <a:ext cx="228854" cy="229616"/>
            </a:xfrm>
            <a:custGeom>
              <a:avLst/>
              <a:gdLst/>
              <a:ahLst/>
              <a:cxnLst/>
              <a:rect r="r" b="b" t="t" l="l"/>
              <a:pathLst>
                <a:path h="229616" w="228854">
                  <a:moveTo>
                    <a:pt x="0" y="114808"/>
                  </a:moveTo>
                  <a:cubicBezTo>
                    <a:pt x="0" y="51435"/>
                    <a:pt x="51181" y="0"/>
                    <a:pt x="114427" y="0"/>
                  </a:cubicBezTo>
                  <a:cubicBezTo>
                    <a:pt x="177673" y="0"/>
                    <a:pt x="228854" y="51435"/>
                    <a:pt x="228854" y="114808"/>
                  </a:cubicBezTo>
                  <a:cubicBezTo>
                    <a:pt x="228854" y="178181"/>
                    <a:pt x="177673" y="229616"/>
                    <a:pt x="114427" y="229616"/>
                  </a:cubicBezTo>
                  <a:cubicBezTo>
                    <a:pt x="51181" y="229616"/>
                    <a:pt x="0" y="178181"/>
                    <a:pt x="0" y="114808"/>
                  </a:cubicBezTo>
                  <a:close/>
                </a:path>
              </a:pathLst>
            </a:custGeom>
            <a:solidFill>
              <a:srgbClr val="47EBEB"/>
            </a:solidFill>
          </p:spPr>
        </p:sp>
        <p:sp>
          <p:nvSpPr>
            <p:cNvPr name="Freeform 7" id="7"/>
            <p:cNvSpPr/>
            <p:nvPr/>
          </p:nvSpPr>
          <p:spPr>
            <a:xfrm flipH="false" flipV="false" rot="0">
              <a:off x="0" y="0"/>
              <a:ext cx="254254" cy="255016"/>
            </a:xfrm>
            <a:custGeom>
              <a:avLst/>
              <a:gdLst/>
              <a:ahLst/>
              <a:cxnLst/>
              <a:rect r="r" b="b" t="t" l="l"/>
              <a:pathLst>
                <a:path h="255016" w="254254">
                  <a:moveTo>
                    <a:pt x="0" y="127508"/>
                  </a:moveTo>
                  <a:cubicBezTo>
                    <a:pt x="0" y="57150"/>
                    <a:pt x="56896" y="0"/>
                    <a:pt x="127127" y="0"/>
                  </a:cubicBezTo>
                  <a:lnTo>
                    <a:pt x="127127" y="12700"/>
                  </a:lnTo>
                  <a:lnTo>
                    <a:pt x="127127" y="0"/>
                  </a:lnTo>
                  <a:cubicBezTo>
                    <a:pt x="197358" y="0"/>
                    <a:pt x="254254" y="57150"/>
                    <a:pt x="254254" y="127508"/>
                  </a:cubicBezTo>
                  <a:lnTo>
                    <a:pt x="241554" y="127508"/>
                  </a:lnTo>
                  <a:lnTo>
                    <a:pt x="254254" y="127508"/>
                  </a:lnTo>
                  <a:cubicBezTo>
                    <a:pt x="254254" y="197866"/>
                    <a:pt x="197358" y="255016"/>
                    <a:pt x="127127" y="255016"/>
                  </a:cubicBezTo>
                  <a:lnTo>
                    <a:pt x="127127" y="242316"/>
                  </a:lnTo>
                  <a:lnTo>
                    <a:pt x="127127" y="255016"/>
                  </a:lnTo>
                  <a:cubicBezTo>
                    <a:pt x="56896" y="255016"/>
                    <a:pt x="0" y="197866"/>
                    <a:pt x="0" y="127508"/>
                  </a:cubicBezTo>
                  <a:lnTo>
                    <a:pt x="12700" y="127508"/>
                  </a:lnTo>
                  <a:lnTo>
                    <a:pt x="25400" y="127508"/>
                  </a:lnTo>
                  <a:lnTo>
                    <a:pt x="12700" y="127508"/>
                  </a:lnTo>
                  <a:lnTo>
                    <a:pt x="0" y="127508"/>
                  </a:lnTo>
                  <a:moveTo>
                    <a:pt x="25400" y="127508"/>
                  </a:moveTo>
                  <a:cubicBezTo>
                    <a:pt x="25400" y="134493"/>
                    <a:pt x="19685" y="140208"/>
                    <a:pt x="12700" y="140208"/>
                  </a:cubicBezTo>
                  <a:cubicBezTo>
                    <a:pt x="5715" y="140208"/>
                    <a:pt x="0" y="134493"/>
                    <a:pt x="0" y="127508"/>
                  </a:cubicBezTo>
                  <a:cubicBezTo>
                    <a:pt x="0" y="120523"/>
                    <a:pt x="5715" y="114808"/>
                    <a:pt x="12700" y="114808"/>
                  </a:cubicBezTo>
                  <a:cubicBezTo>
                    <a:pt x="19685" y="114808"/>
                    <a:pt x="25400" y="120523"/>
                    <a:pt x="25400" y="127508"/>
                  </a:cubicBezTo>
                  <a:cubicBezTo>
                    <a:pt x="25400" y="183896"/>
                    <a:pt x="70993" y="229616"/>
                    <a:pt x="127127" y="229616"/>
                  </a:cubicBezTo>
                  <a:cubicBezTo>
                    <a:pt x="183261" y="229616"/>
                    <a:pt x="228854" y="183896"/>
                    <a:pt x="228854" y="127508"/>
                  </a:cubicBezTo>
                  <a:cubicBezTo>
                    <a:pt x="228854" y="71120"/>
                    <a:pt x="183261" y="25400"/>
                    <a:pt x="127127" y="25400"/>
                  </a:cubicBezTo>
                  <a:lnTo>
                    <a:pt x="127127" y="12700"/>
                  </a:lnTo>
                  <a:lnTo>
                    <a:pt x="127127" y="25400"/>
                  </a:lnTo>
                  <a:cubicBezTo>
                    <a:pt x="70993" y="25400"/>
                    <a:pt x="25400" y="71120"/>
                    <a:pt x="25400" y="127508"/>
                  </a:cubicBezTo>
                  <a:close/>
                </a:path>
              </a:pathLst>
            </a:custGeom>
            <a:solidFill>
              <a:srgbClr val="47EBEB"/>
            </a:solidFill>
          </p:spPr>
        </p:sp>
      </p:grpSp>
      <p:sp>
        <p:nvSpPr>
          <p:cNvPr name="AutoShape 8" id="8"/>
          <p:cNvSpPr/>
          <p:nvPr/>
        </p:nvSpPr>
        <p:spPr>
          <a:xfrm>
            <a:off x="3237262" y="3599150"/>
            <a:ext cx="5308176" cy="9525"/>
          </a:xfrm>
          <a:prstGeom prst="line">
            <a:avLst/>
          </a:prstGeom>
          <a:ln cap="rnd" w="9525">
            <a:solidFill>
              <a:srgbClr val="EBEAF3"/>
            </a:solidFill>
            <a:prstDash val="solid"/>
            <a:headEnd type="arrow" len="sm" w="med"/>
            <a:tailEnd type="none" len="sm" w="sm"/>
          </a:ln>
        </p:spPr>
      </p:sp>
      <p:sp>
        <p:nvSpPr>
          <p:cNvPr name="Freeform 9" id="9"/>
          <p:cNvSpPr/>
          <p:nvPr/>
        </p:nvSpPr>
        <p:spPr>
          <a:xfrm flipH="false" flipV="false" rot="0">
            <a:off x="2590016" y="3698320"/>
            <a:ext cx="13496618" cy="2890359"/>
          </a:xfrm>
          <a:custGeom>
            <a:avLst/>
            <a:gdLst/>
            <a:ahLst/>
            <a:cxnLst/>
            <a:rect r="r" b="b" t="t" l="l"/>
            <a:pathLst>
              <a:path h="2890359" w="13496618">
                <a:moveTo>
                  <a:pt x="0" y="0"/>
                </a:moveTo>
                <a:lnTo>
                  <a:pt x="13496618" y="0"/>
                </a:lnTo>
                <a:lnTo>
                  <a:pt x="13496618" y="2890360"/>
                </a:lnTo>
                <a:lnTo>
                  <a:pt x="0" y="2890360"/>
                </a:lnTo>
                <a:lnTo>
                  <a:pt x="0" y="0"/>
                </a:lnTo>
                <a:close/>
              </a:path>
            </a:pathLst>
          </a:custGeom>
          <a:blipFill>
            <a:blip r:embed="rId7"/>
            <a:stretch>
              <a:fillRect l="0" t="0" r="-2680" b="0"/>
            </a:stretch>
          </a:blipFill>
        </p:spPr>
      </p:sp>
      <p:sp>
        <p:nvSpPr>
          <p:cNvPr name="TextBox 10" id="10"/>
          <p:cNvSpPr txBox="true"/>
          <p:nvPr/>
        </p:nvSpPr>
        <p:spPr>
          <a:xfrm rot="0">
            <a:off x="607332" y="789705"/>
            <a:ext cx="6793586" cy="571500"/>
          </a:xfrm>
          <a:prstGeom prst="rect">
            <a:avLst/>
          </a:prstGeom>
        </p:spPr>
        <p:txBody>
          <a:bodyPr anchor="t" rtlCol="false" tIns="0" lIns="0" bIns="0" rIns="0">
            <a:spAutoFit/>
          </a:bodyPr>
          <a:lstStyle/>
          <a:p>
            <a:pPr algn="l">
              <a:lnSpc>
                <a:spcPts val="4560"/>
              </a:lnSpc>
            </a:pPr>
            <a:r>
              <a:rPr lang="en-US" sz="3800">
                <a:solidFill>
                  <a:srgbClr val="EBEAF3"/>
                </a:solidFill>
                <a:latin typeface="Roboto"/>
                <a:ea typeface="Roboto"/>
                <a:cs typeface="Roboto"/>
                <a:sym typeface="Roboto"/>
              </a:rPr>
              <a:t>2. Bảng So Sánh Các Kết Quả</a:t>
            </a:r>
          </a:p>
        </p:txBody>
      </p:sp>
      <p:sp>
        <p:nvSpPr>
          <p:cNvPr name="TextBox 11" id="11"/>
          <p:cNvSpPr txBox="true"/>
          <p:nvPr/>
        </p:nvSpPr>
        <p:spPr>
          <a:xfrm rot="0">
            <a:off x="1388884" y="2292132"/>
            <a:ext cx="4199871" cy="465737"/>
          </a:xfrm>
          <a:prstGeom prst="rect">
            <a:avLst/>
          </a:prstGeom>
        </p:spPr>
        <p:txBody>
          <a:bodyPr anchor="t" rtlCol="false" tIns="0" lIns="0" bIns="0" rIns="0">
            <a:spAutoFit/>
          </a:bodyPr>
          <a:lstStyle/>
          <a:p>
            <a:pPr algn="ctr" marL="658050" indent="-329025" lvl="1">
              <a:lnSpc>
                <a:spcPts val="3657"/>
              </a:lnSpc>
              <a:spcBef>
                <a:spcPct val="0"/>
              </a:spcBef>
              <a:buFont typeface="Arial"/>
              <a:buChar char="•"/>
            </a:pPr>
            <a:r>
              <a:rPr lang="en-US" sz="3047">
                <a:solidFill>
                  <a:srgbClr val="EBEAF3"/>
                </a:solidFill>
                <a:latin typeface="Roboto"/>
                <a:ea typeface="Roboto"/>
                <a:cs typeface="Roboto"/>
                <a:sym typeface="Roboto"/>
              </a:rPr>
              <a:t>C</a:t>
            </a:r>
            <a:r>
              <a:rPr lang="en-US" sz="3047">
                <a:solidFill>
                  <a:srgbClr val="EBEAF3"/>
                </a:solidFill>
                <a:latin typeface="Roboto"/>
                <a:ea typeface="Roboto"/>
                <a:cs typeface="Roboto"/>
                <a:sym typeface="Roboto"/>
              </a:rPr>
              <a:t>hỉ số đánh giá MSE</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11224"/>
        </a:solidFill>
      </p:bgPr>
    </p:bg>
    <p:spTree>
      <p:nvGrpSpPr>
        <p:cNvPr id="1" name=""/>
        <p:cNvGrpSpPr/>
        <p:nvPr/>
      </p:nvGrpSpPr>
      <p:grpSpPr>
        <a:xfrm>
          <a:off x="0" y="0"/>
          <a:ext cx="0" cy="0"/>
          <a:chOff x="0" y="0"/>
          <a:chExt cx="0" cy="0"/>
        </a:xfrm>
      </p:grpSpPr>
      <p:sp>
        <p:nvSpPr>
          <p:cNvPr name="Freeform 2" id="2"/>
          <p:cNvSpPr/>
          <p:nvPr/>
        </p:nvSpPr>
        <p:spPr>
          <a:xfrm flipH="false" flipV="false" rot="0">
            <a:off x="9243000" y="-5096108"/>
            <a:ext cx="18288006" cy="6741916"/>
          </a:xfrm>
          <a:custGeom>
            <a:avLst/>
            <a:gdLst/>
            <a:ahLst/>
            <a:cxnLst/>
            <a:rect r="r" b="b" t="t" l="l"/>
            <a:pathLst>
              <a:path h="6741916" w="18288006">
                <a:moveTo>
                  <a:pt x="0" y="0"/>
                </a:moveTo>
                <a:lnTo>
                  <a:pt x="18288006" y="0"/>
                </a:lnTo>
                <a:lnTo>
                  <a:pt x="18288006" y="6741916"/>
                </a:lnTo>
                <a:lnTo>
                  <a:pt x="0" y="6741916"/>
                </a:lnTo>
                <a:lnTo>
                  <a:pt x="0" y="0"/>
                </a:lnTo>
                <a:close/>
              </a:path>
            </a:pathLst>
          </a:custGeom>
          <a:blipFill>
            <a:blip r:embed="rId3"/>
            <a:stretch>
              <a:fillRect l="0" t="0" r="0" b="0"/>
            </a:stretch>
          </a:blipFill>
        </p:spPr>
      </p:sp>
      <p:sp>
        <p:nvSpPr>
          <p:cNvPr name="Freeform 3" id="3"/>
          <p:cNvSpPr/>
          <p:nvPr/>
        </p:nvSpPr>
        <p:spPr>
          <a:xfrm flipH="false" flipV="false" rot="-2385273">
            <a:off x="9958800" y="4456416"/>
            <a:ext cx="18288006" cy="6004872"/>
          </a:xfrm>
          <a:custGeom>
            <a:avLst/>
            <a:gdLst/>
            <a:ahLst/>
            <a:cxnLst/>
            <a:rect r="r" b="b" t="t" l="l"/>
            <a:pathLst>
              <a:path h="6004872" w="18288006">
                <a:moveTo>
                  <a:pt x="0" y="0"/>
                </a:moveTo>
                <a:lnTo>
                  <a:pt x="18288006" y="0"/>
                </a:lnTo>
                <a:lnTo>
                  <a:pt x="18288006" y="6004872"/>
                </a:lnTo>
                <a:lnTo>
                  <a:pt x="0" y="6004872"/>
                </a:lnTo>
                <a:lnTo>
                  <a:pt x="0" y="0"/>
                </a:lnTo>
                <a:close/>
              </a:path>
            </a:pathLst>
          </a:custGeom>
          <a:blipFill>
            <a:blip r:embed="rId4"/>
            <a:stretch>
              <a:fillRect l="0" t="0" r="0" b="0"/>
            </a:stretch>
          </a:blipFill>
        </p:spPr>
      </p:sp>
      <p:sp>
        <p:nvSpPr>
          <p:cNvPr name="Freeform 4" id="4"/>
          <p:cNvSpPr/>
          <p:nvPr/>
        </p:nvSpPr>
        <p:spPr>
          <a:xfrm flipH="false" flipV="false" rot="0">
            <a:off x="-2170037" y="6261725"/>
            <a:ext cx="11317712" cy="6035644"/>
          </a:xfrm>
          <a:custGeom>
            <a:avLst/>
            <a:gdLst/>
            <a:ahLst/>
            <a:cxnLst/>
            <a:rect r="r" b="b" t="t" l="l"/>
            <a:pathLst>
              <a:path h="6035644" w="11317712">
                <a:moveTo>
                  <a:pt x="0" y="0"/>
                </a:moveTo>
                <a:lnTo>
                  <a:pt x="11317712" y="0"/>
                </a:lnTo>
                <a:lnTo>
                  <a:pt x="11317712" y="6035644"/>
                </a:lnTo>
                <a:lnTo>
                  <a:pt x="0" y="60356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567702" y="263965"/>
            <a:ext cx="1097240" cy="1097240"/>
          </a:xfrm>
          <a:custGeom>
            <a:avLst/>
            <a:gdLst/>
            <a:ahLst/>
            <a:cxnLst/>
            <a:rect r="r" b="b" t="t" l="l"/>
            <a:pathLst>
              <a:path h="1097240" w="1097240">
                <a:moveTo>
                  <a:pt x="0" y="0"/>
                </a:moveTo>
                <a:lnTo>
                  <a:pt x="1097240" y="0"/>
                </a:lnTo>
                <a:lnTo>
                  <a:pt x="1097240" y="1097240"/>
                </a:lnTo>
                <a:lnTo>
                  <a:pt x="0" y="109724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3657946" y="8713050"/>
            <a:ext cx="190650" cy="191250"/>
            <a:chOff x="0" y="0"/>
            <a:chExt cx="254200" cy="255000"/>
          </a:xfrm>
        </p:grpSpPr>
        <p:sp>
          <p:nvSpPr>
            <p:cNvPr name="Freeform 7" id="7"/>
            <p:cNvSpPr/>
            <p:nvPr/>
          </p:nvSpPr>
          <p:spPr>
            <a:xfrm flipH="false" flipV="false" rot="0">
              <a:off x="12700" y="12700"/>
              <a:ext cx="228854" cy="229616"/>
            </a:xfrm>
            <a:custGeom>
              <a:avLst/>
              <a:gdLst/>
              <a:ahLst/>
              <a:cxnLst/>
              <a:rect r="r" b="b" t="t" l="l"/>
              <a:pathLst>
                <a:path h="229616" w="228854">
                  <a:moveTo>
                    <a:pt x="0" y="114808"/>
                  </a:moveTo>
                  <a:cubicBezTo>
                    <a:pt x="0" y="51435"/>
                    <a:pt x="51181" y="0"/>
                    <a:pt x="114427" y="0"/>
                  </a:cubicBezTo>
                  <a:cubicBezTo>
                    <a:pt x="177673" y="0"/>
                    <a:pt x="228854" y="51435"/>
                    <a:pt x="228854" y="114808"/>
                  </a:cubicBezTo>
                  <a:cubicBezTo>
                    <a:pt x="228854" y="178181"/>
                    <a:pt x="177673" y="229616"/>
                    <a:pt x="114427" y="229616"/>
                  </a:cubicBezTo>
                  <a:cubicBezTo>
                    <a:pt x="51181" y="229616"/>
                    <a:pt x="0" y="178181"/>
                    <a:pt x="0" y="114808"/>
                  </a:cubicBezTo>
                  <a:close/>
                </a:path>
              </a:pathLst>
            </a:custGeom>
            <a:solidFill>
              <a:srgbClr val="47EBEB"/>
            </a:solidFill>
          </p:spPr>
        </p:sp>
        <p:sp>
          <p:nvSpPr>
            <p:cNvPr name="Freeform 8" id="8"/>
            <p:cNvSpPr/>
            <p:nvPr/>
          </p:nvSpPr>
          <p:spPr>
            <a:xfrm flipH="false" flipV="false" rot="0">
              <a:off x="0" y="0"/>
              <a:ext cx="254254" cy="255016"/>
            </a:xfrm>
            <a:custGeom>
              <a:avLst/>
              <a:gdLst/>
              <a:ahLst/>
              <a:cxnLst/>
              <a:rect r="r" b="b" t="t" l="l"/>
              <a:pathLst>
                <a:path h="255016" w="254254">
                  <a:moveTo>
                    <a:pt x="0" y="127508"/>
                  </a:moveTo>
                  <a:cubicBezTo>
                    <a:pt x="0" y="57150"/>
                    <a:pt x="56896" y="0"/>
                    <a:pt x="127127" y="0"/>
                  </a:cubicBezTo>
                  <a:lnTo>
                    <a:pt x="127127" y="12700"/>
                  </a:lnTo>
                  <a:lnTo>
                    <a:pt x="127127" y="0"/>
                  </a:lnTo>
                  <a:cubicBezTo>
                    <a:pt x="197358" y="0"/>
                    <a:pt x="254254" y="57150"/>
                    <a:pt x="254254" y="127508"/>
                  </a:cubicBezTo>
                  <a:lnTo>
                    <a:pt x="241554" y="127508"/>
                  </a:lnTo>
                  <a:lnTo>
                    <a:pt x="254254" y="127508"/>
                  </a:lnTo>
                  <a:cubicBezTo>
                    <a:pt x="254254" y="197866"/>
                    <a:pt x="197358" y="255016"/>
                    <a:pt x="127127" y="255016"/>
                  </a:cubicBezTo>
                  <a:lnTo>
                    <a:pt x="127127" y="242316"/>
                  </a:lnTo>
                  <a:lnTo>
                    <a:pt x="127127" y="255016"/>
                  </a:lnTo>
                  <a:cubicBezTo>
                    <a:pt x="56896" y="255016"/>
                    <a:pt x="0" y="197866"/>
                    <a:pt x="0" y="127508"/>
                  </a:cubicBezTo>
                  <a:lnTo>
                    <a:pt x="12700" y="127508"/>
                  </a:lnTo>
                  <a:lnTo>
                    <a:pt x="25400" y="127508"/>
                  </a:lnTo>
                  <a:lnTo>
                    <a:pt x="12700" y="127508"/>
                  </a:lnTo>
                  <a:lnTo>
                    <a:pt x="0" y="127508"/>
                  </a:lnTo>
                  <a:moveTo>
                    <a:pt x="25400" y="127508"/>
                  </a:moveTo>
                  <a:cubicBezTo>
                    <a:pt x="25400" y="134493"/>
                    <a:pt x="19685" y="140208"/>
                    <a:pt x="12700" y="140208"/>
                  </a:cubicBezTo>
                  <a:cubicBezTo>
                    <a:pt x="5715" y="140208"/>
                    <a:pt x="0" y="134493"/>
                    <a:pt x="0" y="127508"/>
                  </a:cubicBezTo>
                  <a:cubicBezTo>
                    <a:pt x="0" y="120523"/>
                    <a:pt x="5715" y="114808"/>
                    <a:pt x="12700" y="114808"/>
                  </a:cubicBezTo>
                  <a:cubicBezTo>
                    <a:pt x="19685" y="114808"/>
                    <a:pt x="25400" y="120523"/>
                    <a:pt x="25400" y="127508"/>
                  </a:cubicBezTo>
                  <a:cubicBezTo>
                    <a:pt x="25400" y="183896"/>
                    <a:pt x="70993" y="229616"/>
                    <a:pt x="127127" y="229616"/>
                  </a:cubicBezTo>
                  <a:cubicBezTo>
                    <a:pt x="183261" y="229616"/>
                    <a:pt x="228854" y="183896"/>
                    <a:pt x="228854" y="127508"/>
                  </a:cubicBezTo>
                  <a:cubicBezTo>
                    <a:pt x="228854" y="71120"/>
                    <a:pt x="183261" y="25400"/>
                    <a:pt x="127127" y="25400"/>
                  </a:cubicBezTo>
                  <a:lnTo>
                    <a:pt x="127127" y="12700"/>
                  </a:lnTo>
                  <a:lnTo>
                    <a:pt x="127127" y="25400"/>
                  </a:lnTo>
                  <a:cubicBezTo>
                    <a:pt x="70993" y="25400"/>
                    <a:pt x="25400" y="71120"/>
                    <a:pt x="25400" y="127508"/>
                  </a:cubicBezTo>
                  <a:close/>
                </a:path>
              </a:pathLst>
            </a:custGeom>
            <a:solidFill>
              <a:srgbClr val="47EBEB"/>
            </a:solidFill>
          </p:spPr>
        </p:sp>
      </p:grpSp>
      <p:grpSp>
        <p:nvGrpSpPr>
          <p:cNvPr name="Group 9" id="9"/>
          <p:cNvGrpSpPr/>
          <p:nvPr/>
        </p:nvGrpSpPr>
        <p:grpSpPr>
          <a:xfrm rot="0">
            <a:off x="9052350" y="5452326"/>
            <a:ext cx="190650" cy="191250"/>
            <a:chOff x="0" y="0"/>
            <a:chExt cx="254200" cy="255000"/>
          </a:xfrm>
        </p:grpSpPr>
        <p:sp>
          <p:nvSpPr>
            <p:cNvPr name="Freeform 10" id="10"/>
            <p:cNvSpPr/>
            <p:nvPr/>
          </p:nvSpPr>
          <p:spPr>
            <a:xfrm flipH="false" flipV="false" rot="0">
              <a:off x="12700" y="12700"/>
              <a:ext cx="228854" cy="229616"/>
            </a:xfrm>
            <a:custGeom>
              <a:avLst/>
              <a:gdLst/>
              <a:ahLst/>
              <a:cxnLst/>
              <a:rect r="r" b="b" t="t" l="l"/>
              <a:pathLst>
                <a:path h="229616" w="228854">
                  <a:moveTo>
                    <a:pt x="0" y="114808"/>
                  </a:moveTo>
                  <a:cubicBezTo>
                    <a:pt x="0" y="51435"/>
                    <a:pt x="51181" y="0"/>
                    <a:pt x="114427" y="0"/>
                  </a:cubicBezTo>
                  <a:cubicBezTo>
                    <a:pt x="177673" y="0"/>
                    <a:pt x="228854" y="51435"/>
                    <a:pt x="228854" y="114808"/>
                  </a:cubicBezTo>
                  <a:cubicBezTo>
                    <a:pt x="228854" y="178181"/>
                    <a:pt x="177673" y="229616"/>
                    <a:pt x="114427" y="229616"/>
                  </a:cubicBezTo>
                  <a:cubicBezTo>
                    <a:pt x="51181" y="229616"/>
                    <a:pt x="0" y="178181"/>
                    <a:pt x="0" y="114808"/>
                  </a:cubicBezTo>
                  <a:close/>
                </a:path>
              </a:pathLst>
            </a:custGeom>
            <a:solidFill>
              <a:srgbClr val="47EBEB"/>
            </a:solidFill>
          </p:spPr>
        </p:sp>
        <p:sp>
          <p:nvSpPr>
            <p:cNvPr name="Freeform 11" id="11"/>
            <p:cNvSpPr/>
            <p:nvPr/>
          </p:nvSpPr>
          <p:spPr>
            <a:xfrm flipH="false" flipV="false" rot="0">
              <a:off x="0" y="0"/>
              <a:ext cx="254254" cy="255016"/>
            </a:xfrm>
            <a:custGeom>
              <a:avLst/>
              <a:gdLst/>
              <a:ahLst/>
              <a:cxnLst/>
              <a:rect r="r" b="b" t="t" l="l"/>
              <a:pathLst>
                <a:path h="255016" w="254254">
                  <a:moveTo>
                    <a:pt x="0" y="127508"/>
                  </a:moveTo>
                  <a:cubicBezTo>
                    <a:pt x="0" y="57150"/>
                    <a:pt x="56896" y="0"/>
                    <a:pt x="127127" y="0"/>
                  </a:cubicBezTo>
                  <a:lnTo>
                    <a:pt x="127127" y="12700"/>
                  </a:lnTo>
                  <a:lnTo>
                    <a:pt x="127127" y="0"/>
                  </a:lnTo>
                  <a:cubicBezTo>
                    <a:pt x="197358" y="0"/>
                    <a:pt x="254254" y="57150"/>
                    <a:pt x="254254" y="127508"/>
                  </a:cubicBezTo>
                  <a:lnTo>
                    <a:pt x="241554" y="127508"/>
                  </a:lnTo>
                  <a:lnTo>
                    <a:pt x="254254" y="127508"/>
                  </a:lnTo>
                  <a:cubicBezTo>
                    <a:pt x="254254" y="197866"/>
                    <a:pt x="197358" y="255016"/>
                    <a:pt x="127127" y="255016"/>
                  </a:cubicBezTo>
                  <a:lnTo>
                    <a:pt x="127127" y="242316"/>
                  </a:lnTo>
                  <a:lnTo>
                    <a:pt x="127127" y="255016"/>
                  </a:lnTo>
                  <a:cubicBezTo>
                    <a:pt x="56896" y="255016"/>
                    <a:pt x="0" y="197866"/>
                    <a:pt x="0" y="127508"/>
                  </a:cubicBezTo>
                  <a:lnTo>
                    <a:pt x="12700" y="127508"/>
                  </a:lnTo>
                  <a:lnTo>
                    <a:pt x="25400" y="127508"/>
                  </a:lnTo>
                  <a:lnTo>
                    <a:pt x="12700" y="127508"/>
                  </a:lnTo>
                  <a:lnTo>
                    <a:pt x="0" y="127508"/>
                  </a:lnTo>
                  <a:moveTo>
                    <a:pt x="25400" y="127508"/>
                  </a:moveTo>
                  <a:cubicBezTo>
                    <a:pt x="25400" y="134493"/>
                    <a:pt x="19685" y="140208"/>
                    <a:pt x="12700" y="140208"/>
                  </a:cubicBezTo>
                  <a:cubicBezTo>
                    <a:pt x="5715" y="140208"/>
                    <a:pt x="0" y="134493"/>
                    <a:pt x="0" y="127508"/>
                  </a:cubicBezTo>
                  <a:cubicBezTo>
                    <a:pt x="0" y="120523"/>
                    <a:pt x="5715" y="114808"/>
                    <a:pt x="12700" y="114808"/>
                  </a:cubicBezTo>
                  <a:cubicBezTo>
                    <a:pt x="19685" y="114808"/>
                    <a:pt x="25400" y="120523"/>
                    <a:pt x="25400" y="127508"/>
                  </a:cubicBezTo>
                  <a:cubicBezTo>
                    <a:pt x="25400" y="183896"/>
                    <a:pt x="70993" y="229616"/>
                    <a:pt x="127127" y="229616"/>
                  </a:cubicBezTo>
                  <a:cubicBezTo>
                    <a:pt x="183261" y="229616"/>
                    <a:pt x="228854" y="183896"/>
                    <a:pt x="228854" y="127508"/>
                  </a:cubicBezTo>
                  <a:cubicBezTo>
                    <a:pt x="228854" y="71120"/>
                    <a:pt x="183261" y="25400"/>
                    <a:pt x="127127" y="25400"/>
                  </a:cubicBezTo>
                  <a:lnTo>
                    <a:pt x="127127" y="12700"/>
                  </a:lnTo>
                  <a:lnTo>
                    <a:pt x="127127" y="25400"/>
                  </a:lnTo>
                  <a:cubicBezTo>
                    <a:pt x="70993" y="25400"/>
                    <a:pt x="25400" y="71120"/>
                    <a:pt x="25400" y="127508"/>
                  </a:cubicBezTo>
                  <a:close/>
                </a:path>
              </a:pathLst>
            </a:custGeom>
            <a:solidFill>
              <a:srgbClr val="47EBEB"/>
            </a:solidFill>
          </p:spPr>
        </p:sp>
      </p:grpSp>
      <p:sp>
        <p:nvSpPr>
          <p:cNvPr name="AutoShape 12" id="12"/>
          <p:cNvSpPr/>
          <p:nvPr/>
        </p:nvSpPr>
        <p:spPr>
          <a:xfrm>
            <a:off x="3237262" y="3599150"/>
            <a:ext cx="5308176" cy="9525"/>
          </a:xfrm>
          <a:prstGeom prst="line">
            <a:avLst/>
          </a:prstGeom>
          <a:ln cap="rnd" w="9525">
            <a:solidFill>
              <a:srgbClr val="EBEAF3"/>
            </a:solidFill>
            <a:prstDash val="solid"/>
            <a:headEnd type="arrow" len="sm" w="med"/>
            <a:tailEnd type="none" len="sm" w="sm"/>
          </a:ln>
        </p:spPr>
      </p:sp>
      <p:sp>
        <p:nvSpPr>
          <p:cNvPr name="Freeform 13" id="13"/>
          <p:cNvSpPr/>
          <p:nvPr/>
        </p:nvSpPr>
        <p:spPr>
          <a:xfrm flipH="false" flipV="false" rot="0">
            <a:off x="9776400" y="2876190"/>
            <a:ext cx="7726501" cy="5932485"/>
          </a:xfrm>
          <a:custGeom>
            <a:avLst/>
            <a:gdLst/>
            <a:ahLst/>
            <a:cxnLst/>
            <a:rect r="r" b="b" t="t" l="l"/>
            <a:pathLst>
              <a:path h="5932485" w="7726501">
                <a:moveTo>
                  <a:pt x="0" y="0"/>
                </a:moveTo>
                <a:lnTo>
                  <a:pt x="7726501" y="0"/>
                </a:lnTo>
                <a:lnTo>
                  <a:pt x="7726501" y="5932485"/>
                </a:lnTo>
                <a:lnTo>
                  <a:pt x="0" y="5932485"/>
                </a:lnTo>
                <a:lnTo>
                  <a:pt x="0" y="0"/>
                </a:lnTo>
                <a:close/>
              </a:path>
            </a:pathLst>
          </a:custGeom>
          <a:blipFill>
            <a:blip r:embed="rId9"/>
            <a:stretch>
              <a:fillRect l="0" t="0" r="0" b="0"/>
            </a:stretch>
          </a:blipFill>
        </p:spPr>
      </p:sp>
      <p:sp>
        <p:nvSpPr>
          <p:cNvPr name="Freeform 14" id="14"/>
          <p:cNvSpPr/>
          <p:nvPr/>
        </p:nvSpPr>
        <p:spPr>
          <a:xfrm flipH="false" flipV="false" rot="0">
            <a:off x="1293530" y="2958081"/>
            <a:ext cx="7854145" cy="5955893"/>
          </a:xfrm>
          <a:custGeom>
            <a:avLst/>
            <a:gdLst/>
            <a:ahLst/>
            <a:cxnLst/>
            <a:rect r="r" b="b" t="t" l="l"/>
            <a:pathLst>
              <a:path h="5955893" w="7854145">
                <a:moveTo>
                  <a:pt x="0" y="0"/>
                </a:moveTo>
                <a:lnTo>
                  <a:pt x="7854145" y="0"/>
                </a:lnTo>
                <a:lnTo>
                  <a:pt x="7854145" y="5955893"/>
                </a:lnTo>
                <a:lnTo>
                  <a:pt x="0" y="5955893"/>
                </a:lnTo>
                <a:lnTo>
                  <a:pt x="0" y="0"/>
                </a:lnTo>
                <a:close/>
              </a:path>
            </a:pathLst>
          </a:custGeom>
          <a:blipFill>
            <a:blip r:embed="rId10"/>
            <a:stretch>
              <a:fillRect l="0" t="0" r="0" b="0"/>
            </a:stretch>
          </a:blipFill>
        </p:spPr>
      </p:sp>
      <p:sp>
        <p:nvSpPr>
          <p:cNvPr name="TextBox 15" id="15"/>
          <p:cNvSpPr txBox="true"/>
          <p:nvPr/>
        </p:nvSpPr>
        <p:spPr>
          <a:xfrm rot="0">
            <a:off x="7490038" y="1180071"/>
            <a:ext cx="3307925" cy="465737"/>
          </a:xfrm>
          <a:prstGeom prst="rect">
            <a:avLst/>
          </a:prstGeom>
        </p:spPr>
        <p:txBody>
          <a:bodyPr anchor="t" rtlCol="false" tIns="0" lIns="0" bIns="0" rIns="0">
            <a:spAutoFit/>
          </a:bodyPr>
          <a:lstStyle/>
          <a:p>
            <a:pPr algn="ctr" marL="658050" indent="-329025" lvl="1">
              <a:lnSpc>
                <a:spcPts val="3657"/>
              </a:lnSpc>
              <a:spcBef>
                <a:spcPct val="0"/>
              </a:spcBef>
              <a:buFont typeface="Arial"/>
              <a:buChar char="•"/>
            </a:pPr>
            <a:r>
              <a:rPr lang="en-US" sz="3047">
                <a:solidFill>
                  <a:srgbClr val="EBEAF3"/>
                </a:solidFill>
                <a:latin typeface="Roboto"/>
                <a:ea typeface="Roboto"/>
                <a:cs typeface="Roboto"/>
                <a:sym typeface="Roboto"/>
              </a:rPr>
              <a:t>So sánh độ sâu</a:t>
            </a:r>
          </a:p>
        </p:txBody>
      </p:sp>
      <p:sp>
        <p:nvSpPr>
          <p:cNvPr name="TextBox 16" id="16"/>
          <p:cNvSpPr txBox="true"/>
          <p:nvPr/>
        </p:nvSpPr>
        <p:spPr>
          <a:xfrm rot="0">
            <a:off x="2356131" y="2063720"/>
            <a:ext cx="2265377" cy="465737"/>
          </a:xfrm>
          <a:prstGeom prst="rect">
            <a:avLst/>
          </a:prstGeom>
        </p:spPr>
        <p:txBody>
          <a:bodyPr anchor="t" rtlCol="false" tIns="0" lIns="0" bIns="0" rIns="0">
            <a:spAutoFit/>
          </a:bodyPr>
          <a:lstStyle/>
          <a:p>
            <a:pPr algn="ctr" marL="658050" indent="-329025" lvl="1">
              <a:lnSpc>
                <a:spcPts val="3657"/>
              </a:lnSpc>
              <a:spcBef>
                <a:spcPct val="0"/>
              </a:spcBef>
              <a:buFont typeface="Arial"/>
              <a:buChar char="•"/>
            </a:pPr>
            <a:r>
              <a:rPr lang="en-US" sz="3047">
                <a:solidFill>
                  <a:srgbClr val="EBEAF3"/>
                </a:solidFill>
                <a:latin typeface="Roboto"/>
                <a:ea typeface="Roboto"/>
                <a:cs typeface="Roboto"/>
                <a:sym typeface="Roboto"/>
              </a:rPr>
              <a:t>Thủ công</a:t>
            </a:r>
          </a:p>
        </p:txBody>
      </p:sp>
      <p:sp>
        <p:nvSpPr>
          <p:cNvPr name="TextBox 17" id="17"/>
          <p:cNvSpPr txBox="true"/>
          <p:nvPr/>
        </p:nvSpPr>
        <p:spPr>
          <a:xfrm rot="0">
            <a:off x="12966347" y="2291825"/>
            <a:ext cx="1937864" cy="465737"/>
          </a:xfrm>
          <a:prstGeom prst="rect">
            <a:avLst/>
          </a:prstGeom>
        </p:spPr>
        <p:txBody>
          <a:bodyPr anchor="t" rtlCol="false" tIns="0" lIns="0" bIns="0" rIns="0">
            <a:spAutoFit/>
          </a:bodyPr>
          <a:lstStyle/>
          <a:p>
            <a:pPr algn="ctr" marL="658050" indent="-329025" lvl="1">
              <a:lnSpc>
                <a:spcPts val="3657"/>
              </a:lnSpc>
              <a:spcBef>
                <a:spcPct val="0"/>
              </a:spcBef>
              <a:buFont typeface="Arial"/>
              <a:buChar char="•"/>
            </a:pPr>
            <a:r>
              <a:rPr lang="en-US" sz="3047">
                <a:solidFill>
                  <a:srgbClr val="EBEAF3"/>
                </a:solidFill>
                <a:latin typeface="Roboto"/>
                <a:ea typeface="Roboto"/>
                <a:cs typeface="Roboto"/>
                <a:sym typeface="Roboto"/>
              </a:rPr>
              <a:t>Sklearn</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011224"/>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9575012" y="1560602"/>
            <a:ext cx="18288010" cy="6004872"/>
          </a:xfrm>
          <a:custGeom>
            <a:avLst/>
            <a:gdLst/>
            <a:ahLst/>
            <a:cxnLst/>
            <a:rect r="r" b="b" t="t" l="l"/>
            <a:pathLst>
              <a:path h="6004872" w="18288010">
                <a:moveTo>
                  <a:pt x="0" y="0"/>
                </a:moveTo>
                <a:lnTo>
                  <a:pt x="18288010" y="0"/>
                </a:lnTo>
                <a:lnTo>
                  <a:pt x="18288010" y="6004872"/>
                </a:lnTo>
                <a:lnTo>
                  <a:pt x="0" y="6004872"/>
                </a:lnTo>
                <a:lnTo>
                  <a:pt x="0" y="0"/>
                </a:lnTo>
                <a:close/>
              </a:path>
            </a:pathLst>
          </a:custGeom>
          <a:blipFill>
            <a:blip r:embed="rId3"/>
            <a:stretch>
              <a:fillRect l="0" t="0" r="0" b="0"/>
            </a:stretch>
          </a:blipFill>
        </p:spPr>
      </p:sp>
      <p:sp>
        <p:nvSpPr>
          <p:cNvPr name="Freeform 3" id="3"/>
          <p:cNvSpPr/>
          <p:nvPr/>
        </p:nvSpPr>
        <p:spPr>
          <a:xfrm flipH="false" flipV="false" rot="-6300000">
            <a:off x="9901846" y="2026116"/>
            <a:ext cx="18288012" cy="6004872"/>
          </a:xfrm>
          <a:custGeom>
            <a:avLst/>
            <a:gdLst/>
            <a:ahLst/>
            <a:cxnLst/>
            <a:rect r="r" b="b" t="t" l="l"/>
            <a:pathLst>
              <a:path h="6004872" w="18288012">
                <a:moveTo>
                  <a:pt x="0" y="0"/>
                </a:moveTo>
                <a:lnTo>
                  <a:pt x="18288012" y="0"/>
                </a:lnTo>
                <a:lnTo>
                  <a:pt x="18288012" y="6004872"/>
                </a:lnTo>
                <a:lnTo>
                  <a:pt x="0" y="6004872"/>
                </a:lnTo>
                <a:lnTo>
                  <a:pt x="0" y="0"/>
                </a:lnTo>
                <a:close/>
              </a:path>
            </a:pathLst>
          </a:custGeom>
          <a:blipFill>
            <a:blip r:embed="rId3"/>
            <a:stretch>
              <a:fillRect l="0" t="0" r="0" b="0"/>
            </a:stretch>
          </a:blipFill>
        </p:spPr>
      </p:sp>
      <p:sp>
        <p:nvSpPr>
          <p:cNvPr name="Freeform 4" id="4"/>
          <p:cNvSpPr/>
          <p:nvPr/>
        </p:nvSpPr>
        <p:spPr>
          <a:xfrm flipH="false" flipV="false" rot="0">
            <a:off x="4629550" y="2896063"/>
            <a:ext cx="12629750" cy="6362237"/>
          </a:xfrm>
          <a:custGeom>
            <a:avLst/>
            <a:gdLst/>
            <a:ahLst/>
            <a:cxnLst/>
            <a:rect r="r" b="b" t="t" l="l"/>
            <a:pathLst>
              <a:path h="6362237" w="12629750">
                <a:moveTo>
                  <a:pt x="0" y="0"/>
                </a:moveTo>
                <a:lnTo>
                  <a:pt x="12629750" y="0"/>
                </a:lnTo>
                <a:lnTo>
                  <a:pt x="12629750" y="6362237"/>
                </a:lnTo>
                <a:lnTo>
                  <a:pt x="0" y="6362237"/>
                </a:lnTo>
                <a:lnTo>
                  <a:pt x="0" y="0"/>
                </a:lnTo>
                <a:close/>
              </a:path>
            </a:pathLst>
          </a:custGeom>
          <a:blipFill>
            <a:blip r:embed="rId4"/>
            <a:stretch>
              <a:fillRect l="0" t="0" r="0" b="0"/>
            </a:stretch>
          </a:blipFill>
        </p:spPr>
      </p:sp>
      <p:sp>
        <p:nvSpPr>
          <p:cNvPr name="Freeform 5" id="5"/>
          <p:cNvSpPr/>
          <p:nvPr/>
        </p:nvSpPr>
        <p:spPr>
          <a:xfrm flipH="false" flipV="false" rot="0">
            <a:off x="1028700" y="750860"/>
            <a:ext cx="2977604" cy="8507440"/>
          </a:xfrm>
          <a:custGeom>
            <a:avLst/>
            <a:gdLst/>
            <a:ahLst/>
            <a:cxnLst/>
            <a:rect r="r" b="b" t="t" l="l"/>
            <a:pathLst>
              <a:path h="8507440" w="2977604">
                <a:moveTo>
                  <a:pt x="0" y="0"/>
                </a:moveTo>
                <a:lnTo>
                  <a:pt x="2977604" y="0"/>
                </a:lnTo>
                <a:lnTo>
                  <a:pt x="2977604" y="8507440"/>
                </a:lnTo>
                <a:lnTo>
                  <a:pt x="0" y="8507440"/>
                </a:lnTo>
                <a:lnTo>
                  <a:pt x="0" y="0"/>
                </a:lnTo>
                <a:close/>
              </a:path>
            </a:pathLst>
          </a:custGeom>
          <a:blipFill>
            <a:blip r:embed="rId5"/>
            <a:stretch>
              <a:fillRect l="0" t="0" r="0" b="0"/>
            </a:stretch>
          </a:blipFill>
        </p:spPr>
      </p:sp>
      <p:sp>
        <p:nvSpPr>
          <p:cNvPr name="TextBox 6" id="6"/>
          <p:cNvSpPr txBox="true"/>
          <p:nvPr/>
        </p:nvSpPr>
        <p:spPr>
          <a:xfrm rot="0">
            <a:off x="5471701" y="1019175"/>
            <a:ext cx="10945448" cy="599443"/>
          </a:xfrm>
          <a:prstGeom prst="rect">
            <a:avLst/>
          </a:prstGeom>
        </p:spPr>
        <p:txBody>
          <a:bodyPr anchor="t" rtlCol="false" tIns="0" lIns="0" bIns="0" rIns="0">
            <a:spAutoFit/>
          </a:bodyPr>
          <a:lstStyle/>
          <a:p>
            <a:pPr algn="l" marL="846866" indent="-423433" lvl="1">
              <a:lnSpc>
                <a:spcPts val="4706"/>
              </a:lnSpc>
              <a:buFont typeface="Arial"/>
              <a:buChar char="•"/>
            </a:pPr>
            <a:r>
              <a:rPr lang="en-US" b="true" sz="3922">
                <a:solidFill>
                  <a:srgbClr val="EBEAF3"/>
                </a:solidFill>
                <a:latin typeface="Roboto Bold"/>
                <a:ea typeface="Roboto Bold"/>
                <a:cs typeface="Roboto Bold"/>
                <a:sym typeface="Roboto Bold"/>
              </a:rPr>
              <a:t>So sánh mô hình chạy thủ công và thư viện</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011224"/>
        </a:solidFill>
      </p:bgPr>
    </p:bg>
    <p:spTree>
      <p:nvGrpSpPr>
        <p:cNvPr id="1" name=""/>
        <p:cNvGrpSpPr/>
        <p:nvPr/>
      </p:nvGrpSpPr>
      <p:grpSpPr>
        <a:xfrm>
          <a:off x="0" y="0"/>
          <a:ext cx="0" cy="0"/>
          <a:chOff x="0" y="0"/>
          <a:chExt cx="0" cy="0"/>
        </a:xfrm>
      </p:grpSpPr>
      <p:sp>
        <p:nvSpPr>
          <p:cNvPr name="Freeform 2" id="2"/>
          <p:cNvSpPr/>
          <p:nvPr/>
        </p:nvSpPr>
        <p:spPr>
          <a:xfrm flipH="false" flipV="false" rot="0">
            <a:off x="9243000" y="-5096108"/>
            <a:ext cx="18288006" cy="6741916"/>
          </a:xfrm>
          <a:custGeom>
            <a:avLst/>
            <a:gdLst/>
            <a:ahLst/>
            <a:cxnLst/>
            <a:rect r="r" b="b" t="t" l="l"/>
            <a:pathLst>
              <a:path h="6741916" w="18288006">
                <a:moveTo>
                  <a:pt x="0" y="0"/>
                </a:moveTo>
                <a:lnTo>
                  <a:pt x="18288006" y="0"/>
                </a:lnTo>
                <a:lnTo>
                  <a:pt x="18288006" y="6741916"/>
                </a:lnTo>
                <a:lnTo>
                  <a:pt x="0" y="6741916"/>
                </a:lnTo>
                <a:lnTo>
                  <a:pt x="0" y="0"/>
                </a:lnTo>
                <a:close/>
              </a:path>
            </a:pathLst>
          </a:custGeom>
          <a:blipFill>
            <a:blip r:embed="rId3"/>
            <a:stretch>
              <a:fillRect l="0" t="0" r="0" b="0"/>
            </a:stretch>
          </a:blipFill>
        </p:spPr>
      </p:sp>
      <p:sp>
        <p:nvSpPr>
          <p:cNvPr name="Freeform 3" id="3"/>
          <p:cNvSpPr/>
          <p:nvPr/>
        </p:nvSpPr>
        <p:spPr>
          <a:xfrm flipH="false" flipV="false" rot="-2385273">
            <a:off x="9958800" y="4212013"/>
            <a:ext cx="18288006" cy="6004872"/>
          </a:xfrm>
          <a:custGeom>
            <a:avLst/>
            <a:gdLst/>
            <a:ahLst/>
            <a:cxnLst/>
            <a:rect r="r" b="b" t="t" l="l"/>
            <a:pathLst>
              <a:path h="6004872" w="18288006">
                <a:moveTo>
                  <a:pt x="0" y="0"/>
                </a:moveTo>
                <a:lnTo>
                  <a:pt x="18288006" y="0"/>
                </a:lnTo>
                <a:lnTo>
                  <a:pt x="18288006" y="6004872"/>
                </a:lnTo>
                <a:lnTo>
                  <a:pt x="0" y="6004872"/>
                </a:lnTo>
                <a:lnTo>
                  <a:pt x="0" y="0"/>
                </a:lnTo>
                <a:close/>
              </a:path>
            </a:pathLst>
          </a:custGeom>
          <a:blipFill>
            <a:blip r:embed="rId4"/>
            <a:stretch>
              <a:fillRect l="0" t="0" r="0" b="0"/>
            </a:stretch>
          </a:blipFill>
        </p:spPr>
      </p:sp>
      <p:sp>
        <p:nvSpPr>
          <p:cNvPr name="Freeform 4" id="4"/>
          <p:cNvSpPr/>
          <p:nvPr/>
        </p:nvSpPr>
        <p:spPr>
          <a:xfrm flipH="false" flipV="false" rot="0">
            <a:off x="16567702" y="263965"/>
            <a:ext cx="1097240" cy="1097240"/>
          </a:xfrm>
          <a:custGeom>
            <a:avLst/>
            <a:gdLst/>
            <a:ahLst/>
            <a:cxnLst/>
            <a:rect r="r" b="b" t="t" l="l"/>
            <a:pathLst>
              <a:path h="1097240" w="1097240">
                <a:moveTo>
                  <a:pt x="0" y="0"/>
                </a:moveTo>
                <a:lnTo>
                  <a:pt x="1097240" y="0"/>
                </a:lnTo>
                <a:lnTo>
                  <a:pt x="1097240" y="1097240"/>
                </a:lnTo>
                <a:lnTo>
                  <a:pt x="0" y="10972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5" id="5"/>
          <p:cNvSpPr/>
          <p:nvPr/>
        </p:nvSpPr>
        <p:spPr>
          <a:xfrm>
            <a:off x="3237262" y="3599150"/>
            <a:ext cx="5308176" cy="9525"/>
          </a:xfrm>
          <a:prstGeom prst="line">
            <a:avLst/>
          </a:prstGeom>
          <a:ln cap="rnd" w="9525">
            <a:solidFill>
              <a:srgbClr val="EBEAF3"/>
            </a:solidFill>
            <a:prstDash val="solid"/>
            <a:headEnd type="arrow" len="sm" w="med"/>
            <a:tailEnd type="none" len="sm" w="sm"/>
          </a:ln>
        </p:spPr>
      </p:sp>
      <p:sp>
        <p:nvSpPr>
          <p:cNvPr name="Freeform 6" id="6"/>
          <p:cNvSpPr/>
          <p:nvPr/>
        </p:nvSpPr>
        <p:spPr>
          <a:xfrm flipH="false" flipV="false" rot="0">
            <a:off x="3889771" y="2496759"/>
            <a:ext cx="10508457" cy="2149457"/>
          </a:xfrm>
          <a:custGeom>
            <a:avLst/>
            <a:gdLst/>
            <a:ahLst/>
            <a:cxnLst/>
            <a:rect r="r" b="b" t="t" l="l"/>
            <a:pathLst>
              <a:path h="2149457" w="10508457">
                <a:moveTo>
                  <a:pt x="0" y="0"/>
                </a:moveTo>
                <a:lnTo>
                  <a:pt x="10508458" y="0"/>
                </a:lnTo>
                <a:lnTo>
                  <a:pt x="10508458" y="2149457"/>
                </a:lnTo>
                <a:lnTo>
                  <a:pt x="0" y="2149457"/>
                </a:lnTo>
                <a:lnTo>
                  <a:pt x="0" y="0"/>
                </a:lnTo>
                <a:close/>
              </a:path>
            </a:pathLst>
          </a:custGeom>
          <a:blipFill>
            <a:blip r:embed="rId7"/>
            <a:stretch>
              <a:fillRect l="0" t="0" r="0" b="0"/>
            </a:stretch>
          </a:blipFill>
        </p:spPr>
      </p:sp>
      <p:sp>
        <p:nvSpPr>
          <p:cNvPr name="TextBox 7" id="7"/>
          <p:cNvSpPr txBox="true"/>
          <p:nvPr/>
        </p:nvSpPr>
        <p:spPr>
          <a:xfrm rot="0">
            <a:off x="1819505" y="803060"/>
            <a:ext cx="4647273" cy="809095"/>
          </a:xfrm>
          <a:prstGeom prst="rect">
            <a:avLst/>
          </a:prstGeom>
        </p:spPr>
        <p:txBody>
          <a:bodyPr anchor="t" rtlCol="false" tIns="0" lIns="0" bIns="0" rIns="0">
            <a:spAutoFit/>
          </a:bodyPr>
          <a:lstStyle/>
          <a:p>
            <a:pPr algn="ctr">
              <a:lnSpc>
                <a:spcPts val="6410"/>
              </a:lnSpc>
              <a:spcBef>
                <a:spcPct val="0"/>
              </a:spcBef>
            </a:pPr>
            <a:r>
              <a:rPr lang="en-US" sz="5341">
                <a:solidFill>
                  <a:srgbClr val="EBEAF3"/>
                </a:solidFill>
                <a:latin typeface="Roboto"/>
                <a:ea typeface="Roboto"/>
                <a:cs typeface="Roboto"/>
                <a:sym typeface="Roboto"/>
              </a:rPr>
              <a:t>3.1.3. Accuracy</a:t>
            </a:r>
          </a:p>
        </p:txBody>
      </p:sp>
      <p:sp>
        <p:nvSpPr>
          <p:cNvPr name="TextBox 8" id="8"/>
          <p:cNvSpPr txBox="true"/>
          <p:nvPr/>
        </p:nvSpPr>
        <p:spPr>
          <a:xfrm rot="0">
            <a:off x="2154940" y="6803249"/>
            <a:ext cx="15951518" cy="857250"/>
          </a:xfrm>
          <a:prstGeom prst="rect">
            <a:avLst/>
          </a:prstGeom>
        </p:spPr>
        <p:txBody>
          <a:bodyPr anchor="t" rtlCol="false" tIns="0" lIns="0" bIns="0" rIns="0">
            <a:spAutoFit/>
          </a:bodyPr>
          <a:lstStyle/>
          <a:p>
            <a:pPr algn="ctr">
              <a:lnSpc>
                <a:spcPts val="3359"/>
              </a:lnSpc>
              <a:spcBef>
                <a:spcPct val="0"/>
              </a:spcBef>
            </a:pPr>
            <a:r>
              <a:rPr lang="en-US" sz="2799">
                <a:solidFill>
                  <a:srgbClr val="EBEAF3"/>
                </a:solidFill>
                <a:latin typeface="Roboto"/>
                <a:ea typeface="Roboto"/>
                <a:cs typeface="Roboto"/>
                <a:sym typeface="Roboto"/>
              </a:rPr>
              <a:t>Cả hai mô hình đều đạt độ chính xác tương đương khi sử dụng thư viện sklearn và triển khai thủ công.</a:t>
            </a:r>
          </a:p>
          <a:p>
            <a:pPr algn="ctr">
              <a:lnSpc>
                <a:spcPts val="3359"/>
              </a:lnSpc>
              <a:spcBef>
                <a:spcPct val="0"/>
              </a:spcBef>
            </a:pPr>
          </a:p>
        </p:txBody>
      </p:sp>
      <p:sp>
        <p:nvSpPr>
          <p:cNvPr name="TextBox 9" id="9"/>
          <p:cNvSpPr txBox="true"/>
          <p:nvPr/>
        </p:nvSpPr>
        <p:spPr>
          <a:xfrm rot="0">
            <a:off x="2154940" y="7641449"/>
            <a:ext cx="11669077" cy="438150"/>
          </a:xfrm>
          <a:prstGeom prst="rect">
            <a:avLst/>
          </a:prstGeom>
        </p:spPr>
        <p:txBody>
          <a:bodyPr anchor="t" rtlCol="false" tIns="0" lIns="0" bIns="0" rIns="0">
            <a:spAutoFit/>
          </a:bodyPr>
          <a:lstStyle/>
          <a:p>
            <a:pPr algn="ctr">
              <a:lnSpc>
                <a:spcPts val="3359"/>
              </a:lnSpc>
              <a:spcBef>
                <a:spcPct val="0"/>
              </a:spcBef>
            </a:pPr>
            <a:r>
              <a:rPr lang="en-US" sz="2799">
                <a:solidFill>
                  <a:srgbClr val="EBEAF3"/>
                </a:solidFill>
                <a:latin typeface="Roboto"/>
                <a:ea typeface="Roboto"/>
                <a:cs typeface="Roboto"/>
                <a:sym typeface="Roboto"/>
              </a:rPr>
              <a:t>Ridge Regression có hiệu suất tốt hơn hẳn so với CART trong bài toán này.</a:t>
            </a:r>
          </a:p>
        </p:txBody>
      </p:sp>
      <p:sp>
        <p:nvSpPr>
          <p:cNvPr name="TextBox 10" id="10"/>
          <p:cNvSpPr txBox="true"/>
          <p:nvPr/>
        </p:nvSpPr>
        <p:spPr>
          <a:xfrm rot="0">
            <a:off x="636249" y="6039592"/>
            <a:ext cx="2322076" cy="438150"/>
          </a:xfrm>
          <a:prstGeom prst="rect">
            <a:avLst/>
          </a:prstGeom>
        </p:spPr>
        <p:txBody>
          <a:bodyPr anchor="t" rtlCol="false" tIns="0" lIns="0" bIns="0" rIns="0">
            <a:spAutoFit/>
          </a:bodyPr>
          <a:lstStyle/>
          <a:p>
            <a:pPr algn="ctr" marL="604519" indent="-302260" lvl="1">
              <a:lnSpc>
                <a:spcPts val="3359"/>
              </a:lnSpc>
              <a:spcBef>
                <a:spcPct val="0"/>
              </a:spcBef>
              <a:buFont typeface="Arial"/>
              <a:buChar char="•"/>
            </a:pPr>
            <a:r>
              <a:rPr lang="en-US" sz="2799">
                <a:solidFill>
                  <a:srgbClr val="EBEAF3"/>
                </a:solidFill>
                <a:latin typeface="Roboto"/>
                <a:ea typeface="Roboto"/>
                <a:cs typeface="Roboto"/>
                <a:sym typeface="Roboto"/>
              </a:rPr>
              <a:t>NHẬN XÉT</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011224"/>
        </a:solidFill>
      </p:bgPr>
    </p:bg>
    <p:spTree>
      <p:nvGrpSpPr>
        <p:cNvPr id="1" name=""/>
        <p:cNvGrpSpPr/>
        <p:nvPr/>
      </p:nvGrpSpPr>
      <p:grpSpPr>
        <a:xfrm>
          <a:off x="0" y="0"/>
          <a:ext cx="0" cy="0"/>
          <a:chOff x="0" y="0"/>
          <a:chExt cx="0" cy="0"/>
        </a:xfrm>
      </p:grpSpPr>
      <p:sp>
        <p:nvSpPr>
          <p:cNvPr name="Freeform 2" id="2"/>
          <p:cNvSpPr/>
          <p:nvPr/>
        </p:nvSpPr>
        <p:spPr>
          <a:xfrm flipH="false" flipV="false" rot="1800000">
            <a:off x="-11273100" y="-3370956"/>
            <a:ext cx="18288008" cy="6741918"/>
          </a:xfrm>
          <a:custGeom>
            <a:avLst/>
            <a:gdLst/>
            <a:ahLst/>
            <a:cxnLst/>
            <a:rect r="r" b="b" t="t" l="l"/>
            <a:pathLst>
              <a:path h="6741918" w="18288008">
                <a:moveTo>
                  <a:pt x="0" y="0"/>
                </a:moveTo>
                <a:lnTo>
                  <a:pt x="18288008" y="0"/>
                </a:lnTo>
                <a:lnTo>
                  <a:pt x="18288008" y="6741918"/>
                </a:lnTo>
                <a:lnTo>
                  <a:pt x="0" y="6741918"/>
                </a:lnTo>
                <a:lnTo>
                  <a:pt x="0" y="0"/>
                </a:lnTo>
                <a:close/>
              </a:path>
            </a:pathLst>
          </a:custGeom>
          <a:blipFill>
            <a:blip r:embed="rId3"/>
            <a:stretch>
              <a:fillRect l="0" t="0" r="0" b="0"/>
            </a:stretch>
          </a:blipFill>
        </p:spPr>
      </p:sp>
      <p:sp>
        <p:nvSpPr>
          <p:cNvPr name="TextBox 3" id="3"/>
          <p:cNvSpPr txBox="true"/>
          <p:nvPr/>
        </p:nvSpPr>
        <p:spPr>
          <a:xfrm rot="0">
            <a:off x="6894375" y="4023242"/>
            <a:ext cx="8818706" cy="1343025"/>
          </a:xfrm>
          <a:prstGeom prst="rect">
            <a:avLst/>
          </a:prstGeom>
        </p:spPr>
        <p:txBody>
          <a:bodyPr anchor="t" rtlCol="false" tIns="0" lIns="0" bIns="0" rIns="0">
            <a:spAutoFit/>
          </a:bodyPr>
          <a:lstStyle/>
          <a:p>
            <a:pPr algn="l">
              <a:lnSpc>
                <a:spcPts val="5279"/>
              </a:lnSpc>
            </a:pPr>
            <a:r>
              <a:rPr lang="en-US" b="true" sz="4399">
                <a:solidFill>
                  <a:srgbClr val="EBEAF3"/>
                </a:solidFill>
                <a:latin typeface="Roboto Bold"/>
                <a:ea typeface="Roboto Bold"/>
                <a:cs typeface="Roboto Bold"/>
                <a:sym typeface="Roboto Bold"/>
              </a:rPr>
              <a:t>Cảm ơn các thầy cô và các bạn đã lắng nghe!</a:t>
            </a:r>
          </a:p>
        </p:txBody>
      </p:sp>
      <p:sp>
        <p:nvSpPr>
          <p:cNvPr name="TextBox 4" id="4"/>
          <p:cNvSpPr txBox="true"/>
          <p:nvPr/>
        </p:nvSpPr>
        <p:spPr>
          <a:xfrm rot="0">
            <a:off x="6894375" y="1171425"/>
            <a:ext cx="9296550" cy="2314575"/>
          </a:xfrm>
          <a:prstGeom prst="rect">
            <a:avLst/>
          </a:prstGeom>
        </p:spPr>
        <p:txBody>
          <a:bodyPr anchor="t" rtlCol="false" tIns="0" lIns="0" bIns="0" rIns="0">
            <a:spAutoFit/>
          </a:bodyPr>
          <a:lstStyle/>
          <a:p>
            <a:pPr algn="l">
              <a:lnSpc>
                <a:spcPts val="18240"/>
              </a:lnSpc>
            </a:pPr>
            <a:r>
              <a:rPr lang="en-US" b="true" sz="15200">
                <a:solidFill>
                  <a:srgbClr val="EBEAF3"/>
                </a:solidFill>
                <a:latin typeface="Roboto Bold"/>
                <a:ea typeface="Roboto Bold"/>
                <a:cs typeface="Roboto Bold"/>
                <a:sym typeface="Roboto Bold"/>
              </a:rPr>
              <a:t>THANKS!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11224"/>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730950" y="-1755260"/>
            <a:ext cx="18287998" cy="4034418"/>
          </a:xfrm>
          <a:custGeom>
            <a:avLst/>
            <a:gdLst/>
            <a:ahLst/>
            <a:cxnLst/>
            <a:rect r="r" b="b" t="t" l="l"/>
            <a:pathLst>
              <a:path h="4034418" w="18287998">
                <a:moveTo>
                  <a:pt x="0" y="0"/>
                </a:moveTo>
                <a:lnTo>
                  <a:pt x="18287998" y="0"/>
                </a:lnTo>
                <a:lnTo>
                  <a:pt x="18287998" y="4034418"/>
                </a:lnTo>
                <a:lnTo>
                  <a:pt x="0" y="4034418"/>
                </a:lnTo>
                <a:lnTo>
                  <a:pt x="0" y="0"/>
                </a:lnTo>
                <a:close/>
              </a:path>
            </a:pathLst>
          </a:custGeom>
          <a:blipFill>
            <a:blip r:embed="rId3"/>
            <a:stretch>
              <a:fillRect l="0" t="0" r="0" b="0"/>
            </a:stretch>
          </a:blipFill>
        </p:spPr>
      </p:sp>
      <p:sp>
        <p:nvSpPr>
          <p:cNvPr name="Freeform 3" id="3"/>
          <p:cNvSpPr/>
          <p:nvPr/>
        </p:nvSpPr>
        <p:spPr>
          <a:xfrm flipH="false" flipV="false" rot="0">
            <a:off x="-852250" y="7926190"/>
            <a:ext cx="18287998" cy="4034418"/>
          </a:xfrm>
          <a:custGeom>
            <a:avLst/>
            <a:gdLst/>
            <a:ahLst/>
            <a:cxnLst/>
            <a:rect r="r" b="b" t="t" l="l"/>
            <a:pathLst>
              <a:path h="4034418" w="18287998">
                <a:moveTo>
                  <a:pt x="0" y="0"/>
                </a:moveTo>
                <a:lnTo>
                  <a:pt x="18287998" y="0"/>
                </a:lnTo>
                <a:lnTo>
                  <a:pt x="18287998" y="4034418"/>
                </a:lnTo>
                <a:lnTo>
                  <a:pt x="0" y="4034418"/>
                </a:lnTo>
                <a:lnTo>
                  <a:pt x="0" y="0"/>
                </a:lnTo>
                <a:close/>
              </a:path>
            </a:pathLst>
          </a:custGeom>
          <a:blipFill>
            <a:blip r:embed="rId3"/>
            <a:stretch>
              <a:fillRect l="0" t="0" r="0" b="0"/>
            </a:stretch>
          </a:blipFill>
        </p:spPr>
      </p:sp>
      <p:sp>
        <p:nvSpPr>
          <p:cNvPr name="TextBox 4" id="4"/>
          <p:cNvSpPr txBox="true"/>
          <p:nvPr/>
        </p:nvSpPr>
        <p:spPr>
          <a:xfrm rot="0">
            <a:off x="1521900" y="971950"/>
            <a:ext cx="15244200" cy="752475"/>
          </a:xfrm>
          <a:prstGeom prst="rect">
            <a:avLst/>
          </a:prstGeom>
        </p:spPr>
        <p:txBody>
          <a:bodyPr anchor="t" rtlCol="false" tIns="0" lIns="0" bIns="0" rIns="0">
            <a:spAutoFit/>
          </a:bodyPr>
          <a:lstStyle/>
          <a:p>
            <a:pPr algn="l">
              <a:lnSpc>
                <a:spcPts val="5999"/>
              </a:lnSpc>
            </a:pPr>
            <a:r>
              <a:rPr lang="en-US" b="true" sz="4999">
                <a:solidFill>
                  <a:srgbClr val="47EBEB"/>
                </a:solidFill>
                <a:latin typeface="Roboto Bold"/>
                <a:ea typeface="Roboto Bold"/>
                <a:cs typeface="Roboto Bold"/>
                <a:sym typeface="Roboto Bold"/>
              </a:rPr>
              <a:t>KHÁI QUÁT CÁC PHẦN</a:t>
            </a:r>
          </a:p>
        </p:txBody>
      </p:sp>
      <p:sp>
        <p:nvSpPr>
          <p:cNvPr name="TextBox 5" id="5"/>
          <p:cNvSpPr txBox="true"/>
          <p:nvPr/>
        </p:nvSpPr>
        <p:spPr>
          <a:xfrm rot="0">
            <a:off x="2709700" y="4051394"/>
            <a:ext cx="5475150" cy="857250"/>
          </a:xfrm>
          <a:prstGeom prst="rect">
            <a:avLst/>
          </a:prstGeom>
        </p:spPr>
        <p:txBody>
          <a:bodyPr anchor="t" rtlCol="false" tIns="0" lIns="0" bIns="0" rIns="0">
            <a:spAutoFit/>
          </a:bodyPr>
          <a:lstStyle/>
          <a:p>
            <a:pPr algn="l" marL="604519" indent="-302260" lvl="1">
              <a:lnSpc>
                <a:spcPts val="3359"/>
              </a:lnSpc>
              <a:buFont typeface="Arial"/>
              <a:buChar char="•"/>
            </a:pPr>
            <a:r>
              <a:rPr lang="en-US" sz="2799">
                <a:solidFill>
                  <a:srgbClr val="EBEAF3"/>
                </a:solidFill>
                <a:latin typeface="Roboto"/>
                <a:ea typeface="Roboto"/>
                <a:cs typeface="Roboto"/>
                <a:sym typeface="Roboto"/>
              </a:rPr>
              <a:t>Tìm hiểu tập dữ liệu</a:t>
            </a:r>
          </a:p>
          <a:p>
            <a:pPr algn="l">
              <a:lnSpc>
                <a:spcPts val="3359"/>
              </a:lnSpc>
            </a:pPr>
          </a:p>
        </p:txBody>
      </p:sp>
      <p:sp>
        <p:nvSpPr>
          <p:cNvPr name="TextBox 6" id="6"/>
          <p:cNvSpPr txBox="true"/>
          <p:nvPr/>
        </p:nvSpPr>
        <p:spPr>
          <a:xfrm rot="0">
            <a:off x="2709700" y="7562850"/>
            <a:ext cx="5475150" cy="1276350"/>
          </a:xfrm>
          <a:prstGeom prst="rect">
            <a:avLst/>
          </a:prstGeom>
        </p:spPr>
        <p:txBody>
          <a:bodyPr anchor="t" rtlCol="false" tIns="0" lIns="0" bIns="0" rIns="0">
            <a:spAutoFit/>
          </a:bodyPr>
          <a:lstStyle/>
          <a:p>
            <a:pPr algn="l" marL="604519" indent="-302260" lvl="1">
              <a:lnSpc>
                <a:spcPts val="3359"/>
              </a:lnSpc>
              <a:buFont typeface="Arial"/>
              <a:buChar char="•"/>
            </a:pPr>
            <a:r>
              <a:rPr lang="en-US" sz="2799">
                <a:solidFill>
                  <a:srgbClr val="EBEAF3"/>
                </a:solidFill>
                <a:latin typeface="Roboto"/>
                <a:ea typeface="Roboto"/>
                <a:cs typeface="Roboto"/>
                <a:sym typeface="Roboto"/>
              </a:rPr>
              <a:t>Đánh giá kết quả từng mô hình</a:t>
            </a:r>
          </a:p>
          <a:p>
            <a:pPr algn="l">
              <a:lnSpc>
                <a:spcPts val="3359"/>
              </a:lnSpc>
            </a:pPr>
            <a:r>
              <a:rPr lang="en-US" sz="2799">
                <a:solidFill>
                  <a:srgbClr val="EBEAF3"/>
                </a:solidFill>
                <a:latin typeface="Roboto"/>
                <a:ea typeface="Roboto"/>
                <a:cs typeface="Roboto"/>
                <a:sym typeface="Roboto"/>
              </a:rPr>
              <a:t> </a:t>
            </a:r>
          </a:p>
          <a:p>
            <a:pPr algn="l">
              <a:lnSpc>
                <a:spcPts val="3359"/>
              </a:lnSpc>
            </a:pPr>
          </a:p>
        </p:txBody>
      </p:sp>
      <p:sp>
        <p:nvSpPr>
          <p:cNvPr name="TextBox 7" id="7"/>
          <p:cNvSpPr txBox="true"/>
          <p:nvPr/>
        </p:nvSpPr>
        <p:spPr>
          <a:xfrm rot="0">
            <a:off x="1522300" y="3502212"/>
            <a:ext cx="1187400" cy="752475"/>
          </a:xfrm>
          <a:prstGeom prst="rect">
            <a:avLst/>
          </a:prstGeom>
        </p:spPr>
        <p:txBody>
          <a:bodyPr anchor="t" rtlCol="false" tIns="0" lIns="0" bIns="0" rIns="0">
            <a:spAutoFit/>
          </a:bodyPr>
          <a:lstStyle/>
          <a:p>
            <a:pPr algn="ctr">
              <a:lnSpc>
                <a:spcPts val="5999"/>
              </a:lnSpc>
            </a:pPr>
            <a:r>
              <a:rPr lang="en-US" b="true" sz="4999">
                <a:solidFill>
                  <a:srgbClr val="47EBEB"/>
                </a:solidFill>
                <a:latin typeface="Roboto Bold"/>
                <a:ea typeface="Roboto Bold"/>
                <a:cs typeface="Roboto Bold"/>
                <a:sym typeface="Roboto Bold"/>
              </a:rPr>
              <a:t>01</a:t>
            </a:r>
          </a:p>
        </p:txBody>
      </p:sp>
      <p:sp>
        <p:nvSpPr>
          <p:cNvPr name="TextBox 8" id="8"/>
          <p:cNvSpPr txBox="true"/>
          <p:nvPr/>
        </p:nvSpPr>
        <p:spPr>
          <a:xfrm rot="0">
            <a:off x="1522300" y="6978412"/>
            <a:ext cx="1187400" cy="752475"/>
          </a:xfrm>
          <a:prstGeom prst="rect">
            <a:avLst/>
          </a:prstGeom>
        </p:spPr>
        <p:txBody>
          <a:bodyPr anchor="t" rtlCol="false" tIns="0" lIns="0" bIns="0" rIns="0">
            <a:spAutoFit/>
          </a:bodyPr>
          <a:lstStyle/>
          <a:p>
            <a:pPr algn="ctr">
              <a:lnSpc>
                <a:spcPts val="5999"/>
              </a:lnSpc>
            </a:pPr>
            <a:r>
              <a:rPr lang="en-US" b="true" sz="4999">
                <a:solidFill>
                  <a:srgbClr val="47EBEB"/>
                </a:solidFill>
                <a:latin typeface="Roboto Bold"/>
                <a:ea typeface="Roboto Bold"/>
                <a:cs typeface="Roboto Bold"/>
                <a:sym typeface="Roboto Bold"/>
              </a:rPr>
              <a:t>03</a:t>
            </a:r>
          </a:p>
        </p:txBody>
      </p:sp>
      <p:sp>
        <p:nvSpPr>
          <p:cNvPr name="TextBox 9" id="9"/>
          <p:cNvSpPr txBox="true"/>
          <p:nvPr/>
        </p:nvSpPr>
        <p:spPr>
          <a:xfrm rot="0">
            <a:off x="9112832" y="3502212"/>
            <a:ext cx="1187400" cy="752475"/>
          </a:xfrm>
          <a:prstGeom prst="rect">
            <a:avLst/>
          </a:prstGeom>
        </p:spPr>
        <p:txBody>
          <a:bodyPr anchor="t" rtlCol="false" tIns="0" lIns="0" bIns="0" rIns="0">
            <a:spAutoFit/>
          </a:bodyPr>
          <a:lstStyle/>
          <a:p>
            <a:pPr algn="ctr">
              <a:lnSpc>
                <a:spcPts val="5999"/>
              </a:lnSpc>
            </a:pPr>
            <a:r>
              <a:rPr lang="en-US" b="true" sz="4999">
                <a:solidFill>
                  <a:srgbClr val="47EBEB"/>
                </a:solidFill>
                <a:latin typeface="Roboto Bold"/>
                <a:ea typeface="Roboto Bold"/>
                <a:cs typeface="Roboto Bold"/>
                <a:sym typeface="Roboto Bold"/>
              </a:rPr>
              <a:t>02</a:t>
            </a:r>
          </a:p>
        </p:txBody>
      </p:sp>
      <p:sp>
        <p:nvSpPr>
          <p:cNvPr name="TextBox 10" id="10"/>
          <p:cNvSpPr txBox="true"/>
          <p:nvPr/>
        </p:nvSpPr>
        <p:spPr>
          <a:xfrm rot="0">
            <a:off x="2998270" y="3285125"/>
            <a:ext cx="5475150" cy="504825"/>
          </a:xfrm>
          <a:prstGeom prst="rect">
            <a:avLst/>
          </a:prstGeom>
        </p:spPr>
        <p:txBody>
          <a:bodyPr anchor="t" rtlCol="false" tIns="0" lIns="0" bIns="0" rIns="0">
            <a:spAutoFit/>
          </a:bodyPr>
          <a:lstStyle/>
          <a:p>
            <a:pPr algn="l">
              <a:lnSpc>
                <a:spcPts val="3840"/>
              </a:lnSpc>
            </a:pPr>
            <a:r>
              <a:rPr lang="en-US" b="true" sz="3200">
                <a:solidFill>
                  <a:srgbClr val="EBEAF3"/>
                </a:solidFill>
                <a:latin typeface="Roboto Bold"/>
                <a:ea typeface="Roboto Bold"/>
                <a:cs typeface="Roboto Bold"/>
                <a:sym typeface="Roboto Bold"/>
              </a:rPr>
              <a:t>KHÁM PHÁ DỮ LIỆU</a:t>
            </a:r>
          </a:p>
        </p:txBody>
      </p:sp>
      <p:sp>
        <p:nvSpPr>
          <p:cNvPr name="TextBox 11" id="11"/>
          <p:cNvSpPr txBox="true"/>
          <p:nvPr/>
        </p:nvSpPr>
        <p:spPr>
          <a:xfrm rot="0">
            <a:off x="10406625" y="3373625"/>
            <a:ext cx="5475150" cy="504825"/>
          </a:xfrm>
          <a:prstGeom prst="rect">
            <a:avLst/>
          </a:prstGeom>
        </p:spPr>
        <p:txBody>
          <a:bodyPr anchor="t" rtlCol="false" tIns="0" lIns="0" bIns="0" rIns="0">
            <a:spAutoFit/>
          </a:bodyPr>
          <a:lstStyle/>
          <a:p>
            <a:pPr algn="l">
              <a:lnSpc>
                <a:spcPts val="3840"/>
              </a:lnSpc>
            </a:pPr>
            <a:r>
              <a:rPr lang="en-US" b="true" sz="3200">
                <a:solidFill>
                  <a:srgbClr val="EBEAF3"/>
                </a:solidFill>
                <a:latin typeface="Roboto Bold"/>
                <a:ea typeface="Roboto Bold"/>
                <a:cs typeface="Roboto Bold"/>
                <a:sym typeface="Roboto Bold"/>
              </a:rPr>
              <a:t>XÂY DỰNG THUẬT TOÁN</a:t>
            </a:r>
          </a:p>
        </p:txBody>
      </p:sp>
      <p:sp>
        <p:nvSpPr>
          <p:cNvPr name="TextBox 12" id="12"/>
          <p:cNvSpPr txBox="true"/>
          <p:nvPr/>
        </p:nvSpPr>
        <p:spPr>
          <a:xfrm rot="0">
            <a:off x="2996727" y="6849825"/>
            <a:ext cx="5475150" cy="504825"/>
          </a:xfrm>
          <a:prstGeom prst="rect">
            <a:avLst/>
          </a:prstGeom>
        </p:spPr>
        <p:txBody>
          <a:bodyPr anchor="t" rtlCol="false" tIns="0" lIns="0" bIns="0" rIns="0">
            <a:spAutoFit/>
          </a:bodyPr>
          <a:lstStyle/>
          <a:p>
            <a:pPr algn="l">
              <a:lnSpc>
                <a:spcPts val="3840"/>
              </a:lnSpc>
            </a:pPr>
            <a:r>
              <a:rPr lang="en-US" b="true" sz="3200">
                <a:solidFill>
                  <a:srgbClr val="EBEAF3"/>
                </a:solidFill>
                <a:latin typeface="Roboto Bold"/>
                <a:ea typeface="Roboto Bold"/>
                <a:cs typeface="Roboto Bold"/>
                <a:sym typeface="Roboto Bold"/>
              </a:rPr>
              <a:t>KẾT QUẢ VÀ SO SÁNH</a:t>
            </a:r>
          </a:p>
        </p:txBody>
      </p:sp>
      <p:sp>
        <p:nvSpPr>
          <p:cNvPr name="TextBox 13" id="13"/>
          <p:cNvSpPr txBox="true"/>
          <p:nvPr/>
        </p:nvSpPr>
        <p:spPr>
          <a:xfrm rot="0">
            <a:off x="10095567" y="4242612"/>
            <a:ext cx="5475150" cy="857250"/>
          </a:xfrm>
          <a:prstGeom prst="rect">
            <a:avLst/>
          </a:prstGeom>
        </p:spPr>
        <p:txBody>
          <a:bodyPr anchor="t" rtlCol="false" tIns="0" lIns="0" bIns="0" rIns="0">
            <a:spAutoFit/>
          </a:bodyPr>
          <a:lstStyle/>
          <a:p>
            <a:pPr algn="l" marL="604520" indent="-302260" lvl="1">
              <a:lnSpc>
                <a:spcPts val="3359"/>
              </a:lnSpc>
              <a:buFont typeface="Arial"/>
              <a:buChar char="•"/>
            </a:pPr>
            <a:r>
              <a:rPr lang="en-US" sz="2799">
                <a:solidFill>
                  <a:srgbClr val="EBEAF3"/>
                </a:solidFill>
                <a:latin typeface="Roboto"/>
                <a:ea typeface="Roboto"/>
                <a:cs typeface="Roboto"/>
                <a:sym typeface="Roboto"/>
              </a:rPr>
              <a:t>Các  bước chính xây dựng mô hình thủ công</a:t>
            </a:r>
          </a:p>
        </p:txBody>
      </p:sp>
      <p:sp>
        <p:nvSpPr>
          <p:cNvPr name="TextBox 14" id="14"/>
          <p:cNvSpPr txBox="true"/>
          <p:nvPr/>
        </p:nvSpPr>
        <p:spPr>
          <a:xfrm rot="0">
            <a:off x="10095567" y="5234700"/>
            <a:ext cx="5475150" cy="857250"/>
          </a:xfrm>
          <a:prstGeom prst="rect">
            <a:avLst/>
          </a:prstGeom>
        </p:spPr>
        <p:txBody>
          <a:bodyPr anchor="t" rtlCol="false" tIns="0" lIns="0" bIns="0" rIns="0">
            <a:spAutoFit/>
          </a:bodyPr>
          <a:lstStyle/>
          <a:p>
            <a:pPr algn="l" marL="604520" indent="-302260" lvl="1">
              <a:lnSpc>
                <a:spcPts val="3359"/>
              </a:lnSpc>
              <a:buFont typeface="Arial"/>
              <a:buChar char="•"/>
            </a:pPr>
            <a:r>
              <a:rPr lang="en-US" sz="2799">
                <a:solidFill>
                  <a:srgbClr val="EBEAF3"/>
                </a:solidFill>
                <a:latin typeface="Roboto"/>
                <a:ea typeface="Roboto"/>
                <a:cs typeface="Roboto"/>
                <a:sym typeface="Roboto"/>
              </a:rPr>
              <a:t>Xây dựng mô hình sử dụng thư viện Scikit-learn</a:t>
            </a:r>
          </a:p>
        </p:txBody>
      </p:sp>
      <p:sp>
        <p:nvSpPr>
          <p:cNvPr name="TextBox 15" id="15"/>
          <p:cNvSpPr txBox="true"/>
          <p:nvPr/>
        </p:nvSpPr>
        <p:spPr>
          <a:xfrm rot="0">
            <a:off x="2709700" y="5359306"/>
            <a:ext cx="5475150" cy="857250"/>
          </a:xfrm>
          <a:prstGeom prst="rect">
            <a:avLst/>
          </a:prstGeom>
        </p:spPr>
        <p:txBody>
          <a:bodyPr anchor="t" rtlCol="false" tIns="0" lIns="0" bIns="0" rIns="0">
            <a:spAutoFit/>
          </a:bodyPr>
          <a:lstStyle/>
          <a:p>
            <a:pPr algn="l" marL="604520" indent="-302260" lvl="1">
              <a:lnSpc>
                <a:spcPts val="3359"/>
              </a:lnSpc>
              <a:buFont typeface="Arial"/>
              <a:buChar char="•"/>
            </a:pPr>
            <a:r>
              <a:rPr lang="en-US" sz="2799">
                <a:solidFill>
                  <a:srgbClr val="EBEAF3"/>
                </a:solidFill>
                <a:latin typeface="Roboto"/>
                <a:ea typeface="Roboto"/>
                <a:cs typeface="Roboto"/>
                <a:sym typeface="Roboto"/>
              </a:rPr>
              <a:t>Chuẩn hóa dữ liệu, chia tập dữ liệu</a:t>
            </a:r>
          </a:p>
        </p:txBody>
      </p:sp>
      <p:sp>
        <p:nvSpPr>
          <p:cNvPr name="TextBox 16" id="16"/>
          <p:cNvSpPr txBox="true"/>
          <p:nvPr/>
        </p:nvSpPr>
        <p:spPr>
          <a:xfrm rot="0">
            <a:off x="2709700" y="8319050"/>
            <a:ext cx="5475150" cy="857250"/>
          </a:xfrm>
          <a:prstGeom prst="rect">
            <a:avLst/>
          </a:prstGeom>
        </p:spPr>
        <p:txBody>
          <a:bodyPr anchor="t" rtlCol="false" tIns="0" lIns="0" bIns="0" rIns="0">
            <a:spAutoFit/>
          </a:bodyPr>
          <a:lstStyle/>
          <a:p>
            <a:pPr algn="l" marL="604520" indent="-302260" lvl="1">
              <a:lnSpc>
                <a:spcPts val="3359"/>
              </a:lnSpc>
              <a:buFont typeface="Arial"/>
              <a:buChar char="•"/>
            </a:pPr>
            <a:r>
              <a:rPr lang="en-US" sz="2799">
                <a:solidFill>
                  <a:srgbClr val="EBEAF3"/>
                </a:solidFill>
                <a:latin typeface="Roboto"/>
                <a:ea typeface="Roboto"/>
                <a:cs typeface="Roboto"/>
                <a:sym typeface="Roboto"/>
              </a:rPr>
              <a:t>So sánh mô hình thủ công và sử dụng thư viện</a:t>
            </a:r>
          </a:p>
        </p:txBody>
      </p:sp>
      <p:sp>
        <p:nvSpPr>
          <p:cNvPr name="TextBox 17" id="17"/>
          <p:cNvSpPr txBox="true"/>
          <p:nvPr/>
        </p:nvSpPr>
        <p:spPr>
          <a:xfrm rot="0">
            <a:off x="2709700" y="4667744"/>
            <a:ext cx="5475150" cy="438150"/>
          </a:xfrm>
          <a:prstGeom prst="rect">
            <a:avLst/>
          </a:prstGeom>
        </p:spPr>
        <p:txBody>
          <a:bodyPr anchor="t" rtlCol="false" tIns="0" lIns="0" bIns="0" rIns="0">
            <a:spAutoFit/>
          </a:bodyPr>
          <a:lstStyle/>
          <a:p>
            <a:pPr algn="l" marL="604519" indent="-302260" lvl="1">
              <a:lnSpc>
                <a:spcPts val="3359"/>
              </a:lnSpc>
              <a:buFont typeface="Arial"/>
              <a:buChar char="•"/>
            </a:pPr>
            <a:r>
              <a:rPr lang="en-US" sz="2799">
                <a:solidFill>
                  <a:srgbClr val="EBEAF3"/>
                </a:solidFill>
                <a:latin typeface="Roboto"/>
                <a:ea typeface="Roboto"/>
                <a:cs typeface="Roboto"/>
                <a:sym typeface="Roboto"/>
              </a:rPr>
              <a:t>Lựa chọn thuật toán</a:t>
            </a:r>
          </a:p>
        </p:txBody>
      </p:sp>
      <p:sp>
        <p:nvSpPr>
          <p:cNvPr name="Freeform 18" id="18"/>
          <p:cNvSpPr/>
          <p:nvPr/>
        </p:nvSpPr>
        <p:spPr>
          <a:xfrm flipH="false" flipV="false" rot="0">
            <a:off x="10095567" y="7111762"/>
            <a:ext cx="5109401" cy="2521943"/>
          </a:xfrm>
          <a:custGeom>
            <a:avLst/>
            <a:gdLst/>
            <a:ahLst/>
            <a:cxnLst/>
            <a:rect r="r" b="b" t="t" l="l"/>
            <a:pathLst>
              <a:path h="2521943" w="5109401">
                <a:moveTo>
                  <a:pt x="0" y="0"/>
                </a:moveTo>
                <a:lnTo>
                  <a:pt x="5109401" y="0"/>
                </a:lnTo>
                <a:lnTo>
                  <a:pt x="5109401" y="2521944"/>
                </a:lnTo>
                <a:lnTo>
                  <a:pt x="0" y="25219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11224"/>
        </a:solidFill>
      </p:bgPr>
    </p:bg>
    <p:spTree>
      <p:nvGrpSpPr>
        <p:cNvPr id="1" name=""/>
        <p:cNvGrpSpPr/>
        <p:nvPr/>
      </p:nvGrpSpPr>
      <p:grpSpPr>
        <a:xfrm>
          <a:off x="0" y="0"/>
          <a:ext cx="0" cy="0"/>
          <a:chOff x="0" y="0"/>
          <a:chExt cx="0" cy="0"/>
        </a:xfrm>
      </p:grpSpPr>
      <p:sp>
        <p:nvSpPr>
          <p:cNvPr name="Freeform 2" id="2"/>
          <p:cNvSpPr/>
          <p:nvPr/>
        </p:nvSpPr>
        <p:spPr>
          <a:xfrm flipH="false" flipV="false" rot="0">
            <a:off x="2995210" y="7402204"/>
            <a:ext cx="20943994" cy="4755348"/>
          </a:xfrm>
          <a:custGeom>
            <a:avLst/>
            <a:gdLst/>
            <a:ahLst/>
            <a:cxnLst/>
            <a:rect r="r" b="b" t="t" l="l"/>
            <a:pathLst>
              <a:path h="4755348" w="20943994">
                <a:moveTo>
                  <a:pt x="0" y="0"/>
                </a:moveTo>
                <a:lnTo>
                  <a:pt x="20943994" y="0"/>
                </a:lnTo>
                <a:lnTo>
                  <a:pt x="20943994" y="4755348"/>
                </a:lnTo>
                <a:lnTo>
                  <a:pt x="0" y="4755348"/>
                </a:lnTo>
                <a:lnTo>
                  <a:pt x="0" y="0"/>
                </a:lnTo>
                <a:close/>
              </a:path>
            </a:pathLst>
          </a:custGeom>
          <a:blipFill>
            <a:blip r:embed="rId3"/>
            <a:stretch>
              <a:fillRect l="0" t="0" r="0" b="0"/>
            </a:stretch>
          </a:blipFill>
        </p:spPr>
      </p:sp>
      <p:sp>
        <p:nvSpPr>
          <p:cNvPr name="Freeform 3" id="3"/>
          <p:cNvSpPr/>
          <p:nvPr/>
        </p:nvSpPr>
        <p:spPr>
          <a:xfrm flipH="false" flipV="false" rot="0">
            <a:off x="-5294148" y="-1987382"/>
            <a:ext cx="18288006" cy="6304362"/>
          </a:xfrm>
          <a:custGeom>
            <a:avLst/>
            <a:gdLst/>
            <a:ahLst/>
            <a:cxnLst/>
            <a:rect r="r" b="b" t="t" l="l"/>
            <a:pathLst>
              <a:path h="6304362" w="18288006">
                <a:moveTo>
                  <a:pt x="0" y="0"/>
                </a:moveTo>
                <a:lnTo>
                  <a:pt x="18288006" y="0"/>
                </a:lnTo>
                <a:lnTo>
                  <a:pt x="18288006" y="6304362"/>
                </a:lnTo>
                <a:lnTo>
                  <a:pt x="0" y="6304362"/>
                </a:lnTo>
                <a:lnTo>
                  <a:pt x="0" y="0"/>
                </a:lnTo>
                <a:close/>
              </a:path>
            </a:pathLst>
          </a:custGeom>
          <a:blipFill>
            <a:blip r:embed="rId4"/>
            <a:stretch>
              <a:fillRect l="0" t="0" r="0" b="0"/>
            </a:stretch>
          </a:blipFill>
        </p:spPr>
      </p:sp>
      <p:sp>
        <p:nvSpPr>
          <p:cNvPr name="Freeform 4" id="4"/>
          <p:cNvSpPr/>
          <p:nvPr/>
        </p:nvSpPr>
        <p:spPr>
          <a:xfrm flipH="false" flipV="false" rot="0">
            <a:off x="-1685800" y="5415642"/>
            <a:ext cx="18288006" cy="6741916"/>
          </a:xfrm>
          <a:custGeom>
            <a:avLst/>
            <a:gdLst/>
            <a:ahLst/>
            <a:cxnLst/>
            <a:rect r="r" b="b" t="t" l="l"/>
            <a:pathLst>
              <a:path h="6741916" w="18288006">
                <a:moveTo>
                  <a:pt x="0" y="0"/>
                </a:moveTo>
                <a:lnTo>
                  <a:pt x="18288006" y="0"/>
                </a:lnTo>
                <a:lnTo>
                  <a:pt x="18288006" y="6741916"/>
                </a:lnTo>
                <a:lnTo>
                  <a:pt x="0" y="6741916"/>
                </a:lnTo>
                <a:lnTo>
                  <a:pt x="0" y="0"/>
                </a:lnTo>
                <a:close/>
              </a:path>
            </a:pathLst>
          </a:custGeom>
          <a:blipFill>
            <a:blip r:embed="rId5"/>
            <a:stretch>
              <a:fillRect l="0" t="0" r="0" b="0"/>
            </a:stretch>
          </a:blipFill>
        </p:spPr>
      </p:sp>
      <p:sp>
        <p:nvSpPr>
          <p:cNvPr name="TextBox 5" id="5"/>
          <p:cNvSpPr txBox="true"/>
          <p:nvPr/>
        </p:nvSpPr>
        <p:spPr>
          <a:xfrm rot="0">
            <a:off x="2773297" y="4629829"/>
            <a:ext cx="12741406" cy="1543050"/>
          </a:xfrm>
          <a:prstGeom prst="rect">
            <a:avLst/>
          </a:prstGeom>
        </p:spPr>
        <p:txBody>
          <a:bodyPr anchor="t" rtlCol="false" tIns="0" lIns="0" bIns="0" rIns="0">
            <a:spAutoFit/>
          </a:bodyPr>
          <a:lstStyle/>
          <a:p>
            <a:pPr algn="ctr">
              <a:lnSpc>
                <a:spcPts val="11999"/>
              </a:lnSpc>
            </a:pPr>
            <a:r>
              <a:rPr lang="en-US" b="true" sz="9999">
                <a:solidFill>
                  <a:srgbClr val="47EBEB"/>
                </a:solidFill>
                <a:latin typeface="Arimo Bold"/>
                <a:ea typeface="Arimo Bold"/>
                <a:cs typeface="Arimo Bold"/>
                <a:sym typeface="Arimo Bold"/>
              </a:rPr>
              <a:t>KHÁM PHÁ DỮ LIỆU</a:t>
            </a:r>
          </a:p>
        </p:txBody>
      </p:sp>
      <p:sp>
        <p:nvSpPr>
          <p:cNvPr name="TextBox 6" id="6"/>
          <p:cNvSpPr txBox="true"/>
          <p:nvPr/>
        </p:nvSpPr>
        <p:spPr>
          <a:xfrm rot="0">
            <a:off x="7233806" y="2437746"/>
            <a:ext cx="3820387" cy="2220658"/>
          </a:xfrm>
          <a:prstGeom prst="rect">
            <a:avLst/>
          </a:prstGeom>
        </p:spPr>
        <p:txBody>
          <a:bodyPr anchor="t" rtlCol="false" tIns="0" lIns="0" bIns="0" rIns="0">
            <a:spAutoFit/>
          </a:bodyPr>
          <a:lstStyle/>
          <a:p>
            <a:pPr algn="ctr">
              <a:lnSpc>
                <a:spcPts val="17151"/>
              </a:lnSpc>
            </a:pPr>
            <a:r>
              <a:rPr lang="en-US" b="true" sz="14293">
                <a:solidFill>
                  <a:srgbClr val="47EBEB"/>
                </a:solidFill>
                <a:latin typeface="Arimo Bold"/>
                <a:ea typeface="Arimo Bold"/>
                <a:cs typeface="Arimo Bold"/>
                <a:sym typeface="Arimo Bold"/>
              </a:rPr>
              <a:t>01</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11224"/>
        </a:solidFill>
      </p:bgPr>
    </p:bg>
    <p:spTree>
      <p:nvGrpSpPr>
        <p:cNvPr id="1" name=""/>
        <p:cNvGrpSpPr/>
        <p:nvPr/>
      </p:nvGrpSpPr>
      <p:grpSpPr>
        <a:xfrm>
          <a:off x="0" y="0"/>
          <a:ext cx="0" cy="0"/>
          <a:chOff x="0" y="0"/>
          <a:chExt cx="0" cy="0"/>
        </a:xfrm>
      </p:grpSpPr>
      <p:sp>
        <p:nvSpPr>
          <p:cNvPr name="Freeform 2" id="2"/>
          <p:cNvSpPr/>
          <p:nvPr/>
        </p:nvSpPr>
        <p:spPr>
          <a:xfrm flipH="false" flipV="false" rot="0">
            <a:off x="2995210" y="7402204"/>
            <a:ext cx="20943994" cy="4755348"/>
          </a:xfrm>
          <a:custGeom>
            <a:avLst/>
            <a:gdLst/>
            <a:ahLst/>
            <a:cxnLst/>
            <a:rect r="r" b="b" t="t" l="l"/>
            <a:pathLst>
              <a:path h="4755348" w="20943994">
                <a:moveTo>
                  <a:pt x="0" y="0"/>
                </a:moveTo>
                <a:lnTo>
                  <a:pt x="20943994" y="0"/>
                </a:lnTo>
                <a:lnTo>
                  <a:pt x="20943994" y="4755348"/>
                </a:lnTo>
                <a:lnTo>
                  <a:pt x="0" y="4755348"/>
                </a:lnTo>
                <a:lnTo>
                  <a:pt x="0" y="0"/>
                </a:lnTo>
                <a:close/>
              </a:path>
            </a:pathLst>
          </a:custGeom>
          <a:blipFill>
            <a:blip r:embed="rId3"/>
            <a:stretch>
              <a:fillRect l="0" t="0" r="0" b="0"/>
            </a:stretch>
          </a:blipFill>
        </p:spPr>
      </p:sp>
      <p:sp>
        <p:nvSpPr>
          <p:cNvPr name="Freeform 3" id="3"/>
          <p:cNvSpPr/>
          <p:nvPr/>
        </p:nvSpPr>
        <p:spPr>
          <a:xfrm flipH="false" flipV="false" rot="0">
            <a:off x="-4489666" y="-1545278"/>
            <a:ext cx="18288006" cy="6304362"/>
          </a:xfrm>
          <a:custGeom>
            <a:avLst/>
            <a:gdLst/>
            <a:ahLst/>
            <a:cxnLst/>
            <a:rect r="r" b="b" t="t" l="l"/>
            <a:pathLst>
              <a:path h="6304362" w="18288006">
                <a:moveTo>
                  <a:pt x="0" y="0"/>
                </a:moveTo>
                <a:lnTo>
                  <a:pt x="18288006" y="0"/>
                </a:lnTo>
                <a:lnTo>
                  <a:pt x="18288006" y="6304362"/>
                </a:lnTo>
                <a:lnTo>
                  <a:pt x="0" y="6304362"/>
                </a:lnTo>
                <a:lnTo>
                  <a:pt x="0" y="0"/>
                </a:lnTo>
                <a:close/>
              </a:path>
            </a:pathLst>
          </a:custGeom>
          <a:blipFill>
            <a:blip r:embed="rId4"/>
            <a:stretch>
              <a:fillRect l="0" t="0" r="0" b="0"/>
            </a:stretch>
          </a:blipFill>
        </p:spPr>
      </p:sp>
      <p:sp>
        <p:nvSpPr>
          <p:cNvPr name="Freeform 4" id="4"/>
          <p:cNvSpPr/>
          <p:nvPr/>
        </p:nvSpPr>
        <p:spPr>
          <a:xfrm flipH="false" flipV="false" rot="0">
            <a:off x="-2012551" y="5231380"/>
            <a:ext cx="18288006" cy="6741916"/>
          </a:xfrm>
          <a:custGeom>
            <a:avLst/>
            <a:gdLst/>
            <a:ahLst/>
            <a:cxnLst/>
            <a:rect r="r" b="b" t="t" l="l"/>
            <a:pathLst>
              <a:path h="6741916" w="18288006">
                <a:moveTo>
                  <a:pt x="0" y="0"/>
                </a:moveTo>
                <a:lnTo>
                  <a:pt x="18288006" y="0"/>
                </a:lnTo>
                <a:lnTo>
                  <a:pt x="18288006" y="6741916"/>
                </a:lnTo>
                <a:lnTo>
                  <a:pt x="0" y="6741916"/>
                </a:lnTo>
                <a:lnTo>
                  <a:pt x="0" y="0"/>
                </a:lnTo>
                <a:close/>
              </a:path>
            </a:pathLst>
          </a:custGeom>
          <a:blipFill>
            <a:blip r:embed="rId5"/>
            <a:stretch>
              <a:fillRect l="0" t="0" r="0" b="0"/>
            </a:stretch>
          </a:blipFill>
        </p:spPr>
      </p:sp>
      <p:sp>
        <p:nvSpPr>
          <p:cNvPr name="Freeform 5" id="5"/>
          <p:cNvSpPr/>
          <p:nvPr/>
        </p:nvSpPr>
        <p:spPr>
          <a:xfrm flipH="false" flipV="false" rot="0">
            <a:off x="452018" y="2193087"/>
            <a:ext cx="798562" cy="1140774"/>
          </a:xfrm>
          <a:custGeom>
            <a:avLst/>
            <a:gdLst/>
            <a:ahLst/>
            <a:cxnLst/>
            <a:rect r="r" b="b" t="t" l="l"/>
            <a:pathLst>
              <a:path h="1140774" w="798562">
                <a:moveTo>
                  <a:pt x="0" y="0"/>
                </a:moveTo>
                <a:lnTo>
                  <a:pt x="798562" y="0"/>
                </a:lnTo>
                <a:lnTo>
                  <a:pt x="798562" y="1140774"/>
                </a:lnTo>
                <a:lnTo>
                  <a:pt x="0" y="11407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3849855" y="1638252"/>
            <a:ext cx="10291350" cy="8432441"/>
          </a:xfrm>
          <a:custGeom>
            <a:avLst/>
            <a:gdLst/>
            <a:ahLst/>
            <a:cxnLst/>
            <a:rect r="r" b="b" t="t" l="l"/>
            <a:pathLst>
              <a:path h="8432441" w="10291350">
                <a:moveTo>
                  <a:pt x="0" y="0"/>
                </a:moveTo>
                <a:lnTo>
                  <a:pt x="10291350" y="0"/>
                </a:lnTo>
                <a:lnTo>
                  <a:pt x="10291350" y="8432442"/>
                </a:lnTo>
                <a:lnTo>
                  <a:pt x="0" y="8432442"/>
                </a:lnTo>
                <a:lnTo>
                  <a:pt x="0" y="0"/>
                </a:lnTo>
                <a:close/>
              </a:path>
            </a:pathLst>
          </a:custGeom>
          <a:blipFill>
            <a:blip r:embed="rId8"/>
            <a:stretch>
              <a:fillRect l="0" t="0" r="0" b="0"/>
            </a:stretch>
          </a:blipFill>
        </p:spPr>
      </p:sp>
      <p:sp>
        <p:nvSpPr>
          <p:cNvPr name="TextBox 7" id="7"/>
          <p:cNvSpPr txBox="true"/>
          <p:nvPr/>
        </p:nvSpPr>
        <p:spPr>
          <a:xfrm rot="0">
            <a:off x="5655813" y="435328"/>
            <a:ext cx="6679434" cy="1171575"/>
          </a:xfrm>
          <a:prstGeom prst="rect">
            <a:avLst/>
          </a:prstGeom>
        </p:spPr>
        <p:txBody>
          <a:bodyPr anchor="t" rtlCol="false" tIns="0" lIns="0" bIns="0" rIns="0">
            <a:spAutoFit/>
          </a:bodyPr>
          <a:lstStyle/>
          <a:p>
            <a:pPr algn="ctr">
              <a:lnSpc>
                <a:spcPts val="9162"/>
              </a:lnSpc>
            </a:pPr>
            <a:r>
              <a:rPr lang="en-US" sz="7635">
                <a:solidFill>
                  <a:srgbClr val="FFFFFF"/>
                </a:solidFill>
                <a:latin typeface="Roboto Condensed"/>
                <a:ea typeface="Roboto Condensed"/>
                <a:cs typeface="Roboto Condensed"/>
                <a:sym typeface="Roboto Condensed"/>
              </a:rPr>
              <a:t>Dữ liệu thô</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11224"/>
        </a:solidFill>
      </p:bgPr>
    </p:bg>
    <p:spTree>
      <p:nvGrpSpPr>
        <p:cNvPr id="1" name=""/>
        <p:cNvGrpSpPr/>
        <p:nvPr/>
      </p:nvGrpSpPr>
      <p:grpSpPr>
        <a:xfrm>
          <a:off x="0" y="0"/>
          <a:ext cx="0" cy="0"/>
          <a:chOff x="0" y="0"/>
          <a:chExt cx="0" cy="0"/>
        </a:xfrm>
      </p:grpSpPr>
      <p:sp>
        <p:nvSpPr>
          <p:cNvPr name="Freeform 2" id="2"/>
          <p:cNvSpPr/>
          <p:nvPr/>
        </p:nvSpPr>
        <p:spPr>
          <a:xfrm flipH="false" flipV="false" rot="0">
            <a:off x="2995210" y="7402204"/>
            <a:ext cx="20943994" cy="4755348"/>
          </a:xfrm>
          <a:custGeom>
            <a:avLst/>
            <a:gdLst/>
            <a:ahLst/>
            <a:cxnLst/>
            <a:rect r="r" b="b" t="t" l="l"/>
            <a:pathLst>
              <a:path h="4755348" w="20943994">
                <a:moveTo>
                  <a:pt x="0" y="0"/>
                </a:moveTo>
                <a:lnTo>
                  <a:pt x="20943994" y="0"/>
                </a:lnTo>
                <a:lnTo>
                  <a:pt x="20943994" y="4755348"/>
                </a:lnTo>
                <a:lnTo>
                  <a:pt x="0" y="4755348"/>
                </a:lnTo>
                <a:lnTo>
                  <a:pt x="0" y="0"/>
                </a:lnTo>
                <a:close/>
              </a:path>
            </a:pathLst>
          </a:custGeom>
          <a:blipFill>
            <a:blip r:embed="rId3"/>
            <a:stretch>
              <a:fillRect l="0" t="0" r="0" b="0"/>
            </a:stretch>
          </a:blipFill>
        </p:spPr>
      </p:sp>
      <p:sp>
        <p:nvSpPr>
          <p:cNvPr name="Freeform 3" id="3"/>
          <p:cNvSpPr/>
          <p:nvPr/>
        </p:nvSpPr>
        <p:spPr>
          <a:xfrm flipH="false" flipV="false" rot="0">
            <a:off x="-5294148" y="-1987382"/>
            <a:ext cx="18288006" cy="6304362"/>
          </a:xfrm>
          <a:custGeom>
            <a:avLst/>
            <a:gdLst/>
            <a:ahLst/>
            <a:cxnLst/>
            <a:rect r="r" b="b" t="t" l="l"/>
            <a:pathLst>
              <a:path h="6304362" w="18288006">
                <a:moveTo>
                  <a:pt x="0" y="0"/>
                </a:moveTo>
                <a:lnTo>
                  <a:pt x="18288006" y="0"/>
                </a:lnTo>
                <a:lnTo>
                  <a:pt x="18288006" y="6304362"/>
                </a:lnTo>
                <a:lnTo>
                  <a:pt x="0" y="6304362"/>
                </a:lnTo>
                <a:lnTo>
                  <a:pt x="0" y="0"/>
                </a:lnTo>
                <a:close/>
              </a:path>
            </a:pathLst>
          </a:custGeom>
          <a:blipFill>
            <a:blip r:embed="rId4"/>
            <a:stretch>
              <a:fillRect l="0" t="0" r="0" b="0"/>
            </a:stretch>
          </a:blipFill>
        </p:spPr>
      </p:sp>
      <p:sp>
        <p:nvSpPr>
          <p:cNvPr name="Freeform 4" id="4"/>
          <p:cNvSpPr/>
          <p:nvPr/>
        </p:nvSpPr>
        <p:spPr>
          <a:xfrm flipH="false" flipV="false" rot="0">
            <a:off x="-2412483" y="4893339"/>
            <a:ext cx="18288006" cy="6741916"/>
          </a:xfrm>
          <a:custGeom>
            <a:avLst/>
            <a:gdLst/>
            <a:ahLst/>
            <a:cxnLst/>
            <a:rect r="r" b="b" t="t" l="l"/>
            <a:pathLst>
              <a:path h="6741916" w="18288006">
                <a:moveTo>
                  <a:pt x="0" y="0"/>
                </a:moveTo>
                <a:lnTo>
                  <a:pt x="18288006" y="0"/>
                </a:lnTo>
                <a:lnTo>
                  <a:pt x="18288006" y="6741916"/>
                </a:lnTo>
                <a:lnTo>
                  <a:pt x="0" y="6741916"/>
                </a:lnTo>
                <a:lnTo>
                  <a:pt x="0" y="0"/>
                </a:lnTo>
                <a:close/>
              </a:path>
            </a:pathLst>
          </a:custGeom>
          <a:blipFill>
            <a:blip r:embed="rId5"/>
            <a:stretch>
              <a:fillRect l="0" t="0" r="0" b="0"/>
            </a:stretch>
          </a:blipFill>
        </p:spPr>
      </p:sp>
      <p:sp>
        <p:nvSpPr>
          <p:cNvPr name="Freeform 5" id="5"/>
          <p:cNvSpPr/>
          <p:nvPr/>
        </p:nvSpPr>
        <p:spPr>
          <a:xfrm flipH="false" flipV="false" rot="0">
            <a:off x="452018" y="2769251"/>
            <a:ext cx="798562" cy="1140774"/>
          </a:xfrm>
          <a:custGeom>
            <a:avLst/>
            <a:gdLst/>
            <a:ahLst/>
            <a:cxnLst/>
            <a:rect r="r" b="b" t="t" l="l"/>
            <a:pathLst>
              <a:path h="1140774" w="798562">
                <a:moveTo>
                  <a:pt x="0" y="0"/>
                </a:moveTo>
                <a:lnTo>
                  <a:pt x="798562" y="0"/>
                </a:lnTo>
                <a:lnTo>
                  <a:pt x="798562" y="1140774"/>
                </a:lnTo>
                <a:lnTo>
                  <a:pt x="0" y="11407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9862683" y="2520164"/>
            <a:ext cx="6757626" cy="4882040"/>
          </a:xfrm>
          <a:custGeom>
            <a:avLst/>
            <a:gdLst/>
            <a:ahLst/>
            <a:cxnLst/>
            <a:rect r="r" b="b" t="t" l="l"/>
            <a:pathLst>
              <a:path h="4882040" w="6757626">
                <a:moveTo>
                  <a:pt x="0" y="0"/>
                </a:moveTo>
                <a:lnTo>
                  <a:pt x="6757626" y="0"/>
                </a:lnTo>
                <a:lnTo>
                  <a:pt x="6757626" y="4882040"/>
                </a:lnTo>
                <a:lnTo>
                  <a:pt x="0" y="4882040"/>
                </a:lnTo>
                <a:lnTo>
                  <a:pt x="0" y="0"/>
                </a:lnTo>
                <a:close/>
              </a:path>
            </a:pathLst>
          </a:custGeom>
          <a:blipFill>
            <a:blip r:embed="rId8"/>
            <a:stretch>
              <a:fillRect l="0" t="0" r="0" b="0"/>
            </a:stretch>
          </a:blipFill>
        </p:spPr>
      </p:sp>
      <p:sp>
        <p:nvSpPr>
          <p:cNvPr name="TextBox 7" id="7"/>
          <p:cNvSpPr txBox="true"/>
          <p:nvPr/>
        </p:nvSpPr>
        <p:spPr>
          <a:xfrm rot="0">
            <a:off x="3000013" y="4022170"/>
            <a:ext cx="6083899" cy="504825"/>
          </a:xfrm>
          <a:prstGeom prst="rect">
            <a:avLst/>
          </a:prstGeom>
        </p:spPr>
        <p:txBody>
          <a:bodyPr anchor="t" rtlCol="false" tIns="0" lIns="0" bIns="0" rIns="0">
            <a:spAutoFit/>
          </a:bodyPr>
          <a:lstStyle/>
          <a:p>
            <a:pPr algn="l">
              <a:lnSpc>
                <a:spcPts val="3959"/>
              </a:lnSpc>
            </a:pPr>
            <a:r>
              <a:rPr lang="en-US" sz="3299">
                <a:solidFill>
                  <a:srgbClr val="EBEAF3"/>
                </a:solidFill>
                <a:latin typeface="Roboto"/>
                <a:ea typeface="Roboto"/>
                <a:cs typeface="Roboto"/>
                <a:sym typeface="Roboto"/>
              </a:rPr>
              <a:t>Xóa các đặc trưng thừa</a:t>
            </a:r>
          </a:p>
        </p:txBody>
      </p:sp>
      <p:sp>
        <p:nvSpPr>
          <p:cNvPr name="TextBox 8" id="8"/>
          <p:cNvSpPr txBox="true"/>
          <p:nvPr/>
        </p:nvSpPr>
        <p:spPr>
          <a:xfrm rot="0">
            <a:off x="2029350" y="3098245"/>
            <a:ext cx="6083899" cy="561975"/>
          </a:xfrm>
          <a:prstGeom prst="rect">
            <a:avLst/>
          </a:prstGeom>
        </p:spPr>
        <p:txBody>
          <a:bodyPr anchor="t" rtlCol="false" tIns="0" lIns="0" bIns="0" rIns="0">
            <a:spAutoFit/>
          </a:bodyPr>
          <a:lstStyle/>
          <a:p>
            <a:pPr algn="l" marL="798828" indent="-399414" lvl="1">
              <a:lnSpc>
                <a:spcPts val="4439"/>
              </a:lnSpc>
              <a:buFont typeface="Arial"/>
              <a:buChar char="•"/>
            </a:pPr>
            <a:r>
              <a:rPr lang="en-US" b="true" sz="3699">
                <a:solidFill>
                  <a:srgbClr val="EBEAF3"/>
                </a:solidFill>
                <a:latin typeface="Roboto Bold"/>
                <a:ea typeface="Roboto Bold"/>
                <a:cs typeface="Roboto Bold"/>
                <a:sym typeface="Roboto Bold"/>
              </a:rPr>
              <a:t>Xử lí dữ liệu</a:t>
            </a:r>
          </a:p>
        </p:txBody>
      </p:sp>
      <p:sp>
        <p:nvSpPr>
          <p:cNvPr name="TextBox 9" id="9"/>
          <p:cNvSpPr txBox="true"/>
          <p:nvPr/>
        </p:nvSpPr>
        <p:spPr>
          <a:xfrm rot="0">
            <a:off x="3000013" y="4638675"/>
            <a:ext cx="6083899" cy="504825"/>
          </a:xfrm>
          <a:prstGeom prst="rect">
            <a:avLst/>
          </a:prstGeom>
        </p:spPr>
        <p:txBody>
          <a:bodyPr anchor="t" rtlCol="false" tIns="0" lIns="0" bIns="0" rIns="0">
            <a:spAutoFit/>
          </a:bodyPr>
          <a:lstStyle/>
          <a:p>
            <a:pPr algn="l">
              <a:lnSpc>
                <a:spcPts val="3959"/>
              </a:lnSpc>
            </a:pPr>
            <a:r>
              <a:rPr lang="en-US" sz="3299">
                <a:solidFill>
                  <a:srgbClr val="EBEAF3"/>
                </a:solidFill>
                <a:latin typeface="Roboto"/>
                <a:ea typeface="Roboto"/>
                <a:cs typeface="Roboto"/>
                <a:sym typeface="Roboto"/>
              </a:rPr>
              <a:t>Đưa giá trị điểm về thang 10</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11224"/>
        </a:solidFill>
      </p:bgPr>
    </p:bg>
    <p:spTree>
      <p:nvGrpSpPr>
        <p:cNvPr id="1" name=""/>
        <p:cNvGrpSpPr/>
        <p:nvPr/>
      </p:nvGrpSpPr>
      <p:grpSpPr>
        <a:xfrm>
          <a:off x="0" y="0"/>
          <a:ext cx="0" cy="0"/>
          <a:chOff x="0" y="0"/>
          <a:chExt cx="0" cy="0"/>
        </a:xfrm>
      </p:grpSpPr>
      <p:sp>
        <p:nvSpPr>
          <p:cNvPr name="Freeform 2" id="2"/>
          <p:cNvSpPr/>
          <p:nvPr/>
        </p:nvSpPr>
        <p:spPr>
          <a:xfrm flipH="false" flipV="false" rot="0">
            <a:off x="5027826" y="7172574"/>
            <a:ext cx="20943994" cy="4755348"/>
          </a:xfrm>
          <a:custGeom>
            <a:avLst/>
            <a:gdLst/>
            <a:ahLst/>
            <a:cxnLst/>
            <a:rect r="r" b="b" t="t" l="l"/>
            <a:pathLst>
              <a:path h="4755348" w="20943994">
                <a:moveTo>
                  <a:pt x="0" y="0"/>
                </a:moveTo>
                <a:lnTo>
                  <a:pt x="20943994" y="0"/>
                </a:lnTo>
                <a:lnTo>
                  <a:pt x="20943994" y="4755348"/>
                </a:lnTo>
                <a:lnTo>
                  <a:pt x="0" y="4755348"/>
                </a:lnTo>
                <a:lnTo>
                  <a:pt x="0" y="0"/>
                </a:lnTo>
                <a:close/>
              </a:path>
            </a:pathLst>
          </a:custGeom>
          <a:blipFill>
            <a:blip r:embed="rId3"/>
            <a:stretch>
              <a:fillRect l="0" t="0" r="0" b="0"/>
            </a:stretch>
          </a:blipFill>
        </p:spPr>
      </p:sp>
      <p:sp>
        <p:nvSpPr>
          <p:cNvPr name="Freeform 3" id="3"/>
          <p:cNvSpPr/>
          <p:nvPr/>
        </p:nvSpPr>
        <p:spPr>
          <a:xfrm flipH="false" flipV="false" rot="0">
            <a:off x="-5294148" y="-1987382"/>
            <a:ext cx="18288006" cy="6304362"/>
          </a:xfrm>
          <a:custGeom>
            <a:avLst/>
            <a:gdLst/>
            <a:ahLst/>
            <a:cxnLst/>
            <a:rect r="r" b="b" t="t" l="l"/>
            <a:pathLst>
              <a:path h="6304362" w="18288006">
                <a:moveTo>
                  <a:pt x="0" y="0"/>
                </a:moveTo>
                <a:lnTo>
                  <a:pt x="18288006" y="0"/>
                </a:lnTo>
                <a:lnTo>
                  <a:pt x="18288006" y="6304362"/>
                </a:lnTo>
                <a:lnTo>
                  <a:pt x="0" y="6304362"/>
                </a:lnTo>
                <a:lnTo>
                  <a:pt x="0" y="0"/>
                </a:lnTo>
                <a:close/>
              </a:path>
            </a:pathLst>
          </a:custGeom>
          <a:blipFill>
            <a:blip r:embed="rId4"/>
            <a:stretch>
              <a:fillRect l="0" t="0" r="0" b="0"/>
            </a:stretch>
          </a:blipFill>
        </p:spPr>
      </p:sp>
      <p:sp>
        <p:nvSpPr>
          <p:cNvPr name="Freeform 4" id="4"/>
          <p:cNvSpPr/>
          <p:nvPr/>
        </p:nvSpPr>
        <p:spPr>
          <a:xfrm flipH="false" flipV="false" rot="0">
            <a:off x="-2412483" y="5279871"/>
            <a:ext cx="18288006" cy="6355384"/>
          </a:xfrm>
          <a:custGeom>
            <a:avLst/>
            <a:gdLst/>
            <a:ahLst/>
            <a:cxnLst/>
            <a:rect r="r" b="b" t="t" l="l"/>
            <a:pathLst>
              <a:path h="6355384" w="18288006">
                <a:moveTo>
                  <a:pt x="0" y="0"/>
                </a:moveTo>
                <a:lnTo>
                  <a:pt x="18288006" y="0"/>
                </a:lnTo>
                <a:lnTo>
                  <a:pt x="18288006" y="6355384"/>
                </a:lnTo>
                <a:lnTo>
                  <a:pt x="0" y="6355384"/>
                </a:lnTo>
                <a:lnTo>
                  <a:pt x="0" y="0"/>
                </a:lnTo>
                <a:close/>
              </a:path>
            </a:pathLst>
          </a:custGeom>
          <a:blipFill>
            <a:blip r:embed="rId5"/>
            <a:stretch>
              <a:fillRect l="0" t="-6081" r="0" b="0"/>
            </a:stretch>
          </a:blipFill>
        </p:spPr>
      </p:sp>
      <p:sp>
        <p:nvSpPr>
          <p:cNvPr name="Freeform 5" id="5"/>
          <p:cNvSpPr/>
          <p:nvPr/>
        </p:nvSpPr>
        <p:spPr>
          <a:xfrm flipH="false" flipV="false" rot="0">
            <a:off x="5491546" y="1461386"/>
            <a:ext cx="10383977" cy="5711188"/>
          </a:xfrm>
          <a:custGeom>
            <a:avLst/>
            <a:gdLst/>
            <a:ahLst/>
            <a:cxnLst/>
            <a:rect r="r" b="b" t="t" l="l"/>
            <a:pathLst>
              <a:path h="5711188" w="10383977">
                <a:moveTo>
                  <a:pt x="0" y="0"/>
                </a:moveTo>
                <a:lnTo>
                  <a:pt x="10383977" y="0"/>
                </a:lnTo>
                <a:lnTo>
                  <a:pt x="10383977" y="5711188"/>
                </a:lnTo>
                <a:lnTo>
                  <a:pt x="0" y="5711188"/>
                </a:lnTo>
                <a:lnTo>
                  <a:pt x="0" y="0"/>
                </a:lnTo>
                <a:close/>
              </a:path>
            </a:pathLst>
          </a:custGeom>
          <a:blipFill>
            <a:blip r:embed="rId6"/>
            <a:stretch>
              <a:fillRect l="0" t="0" r="0" b="0"/>
            </a:stretch>
          </a:blipFill>
        </p:spPr>
      </p:sp>
      <p:sp>
        <p:nvSpPr>
          <p:cNvPr name="TextBox 6" id="6"/>
          <p:cNvSpPr txBox="true"/>
          <p:nvPr/>
        </p:nvSpPr>
        <p:spPr>
          <a:xfrm rot="0">
            <a:off x="357750" y="212571"/>
            <a:ext cx="5617979" cy="4886325"/>
          </a:xfrm>
          <a:prstGeom prst="rect">
            <a:avLst/>
          </a:prstGeom>
        </p:spPr>
        <p:txBody>
          <a:bodyPr anchor="t" rtlCol="false" tIns="0" lIns="0" bIns="0" rIns="0">
            <a:spAutoFit/>
          </a:bodyPr>
          <a:lstStyle/>
          <a:p>
            <a:pPr algn="l">
              <a:lnSpc>
                <a:spcPts val="9600"/>
              </a:lnSpc>
            </a:pPr>
            <a:r>
              <a:rPr lang="en-US" sz="8000" b="true">
                <a:solidFill>
                  <a:srgbClr val="EBEAF3"/>
                </a:solidFill>
                <a:latin typeface="Roboto Bold"/>
                <a:ea typeface="Roboto Bold"/>
                <a:cs typeface="Roboto Bold"/>
                <a:sym typeface="Roboto Bold"/>
              </a:rPr>
              <a:t>Kiểm tra tổng quan dữ liệu</a:t>
            </a:r>
          </a:p>
          <a:p>
            <a:pPr algn="l">
              <a:lnSpc>
                <a:spcPts val="9600"/>
              </a:lnSpc>
            </a:pPr>
          </a:p>
        </p:txBody>
      </p:sp>
      <p:sp>
        <p:nvSpPr>
          <p:cNvPr name="TextBox 7" id="7"/>
          <p:cNvSpPr txBox="true"/>
          <p:nvPr/>
        </p:nvSpPr>
        <p:spPr>
          <a:xfrm rot="0">
            <a:off x="2984776" y="7495145"/>
            <a:ext cx="9391192" cy="2562225"/>
          </a:xfrm>
          <a:prstGeom prst="rect">
            <a:avLst/>
          </a:prstGeom>
        </p:spPr>
        <p:txBody>
          <a:bodyPr anchor="t" rtlCol="false" tIns="0" lIns="0" bIns="0" rIns="0">
            <a:spAutoFit/>
          </a:bodyPr>
          <a:lstStyle/>
          <a:p>
            <a:pPr algn="just" marL="906780" indent="-453390" lvl="1">
              <a:lnSpc>
                <a:spcPts val="5040"/>
              </a:lnSpc>
              <a:spcBef>
                <a:spcPct val="0"/>
              </a:spcBef>
              <a:buFont typeface="Arial"/>
              <a:buChar char="•"/>
            </a:pPr>
            <a:r>
              <a:rPr lang="en-US" sz="4200" strike="noStrike" u="none">
                <a:solidFill>
                  <a:srgbClr val="FFFFFF"/>
                </a:solidFill>
                <a:latin typeface="Roboto"/>
                <a:ea typeface="Roboto"/>
                <a:cs typeface="Roboto"/>
                <a:sym typeface="Roboto"/>
              </a:rPr>
              <a:t>Data được đưa về dạng số thực</a:t>
            </a:r>
          </a:p>
          <a:p>
            <a:pPr algn="just" marL="906780" indent="-453390" lvl="1">
              <a:lnSpc>
                <a:spcPts val="5040"/>
              </a:lnSpc>
              <a:spcBef>
                <a:spcPct val="0"/>
              </a:spcBef>
              <a:buFont typeface="Arial"/>
              <a:buChar char="•"/>
            </a:pPr>
            <a:r>
              <a:rPr lang="en-US" sz="4200" strike="noStrike" u="none">
                <a:solidFill>
                  <a:srgbClr val="FFFFFF"/>
                </a:solidFill>
                <a:latin typeface="Roboto"/>
                <a:ea typeface="Roboto"/>
                <a:cs typeface="Roboto"/>
                <a:sym typeface="Roboto"/>
              </a:rPr>
              <a:t>Chuẩn hóa data về thang điểm 10</a:t>
            </a:r>
          </a:p>
          <a:p>
            <a:pPr algn="just" marL="906780" indent="-453390" lvl="1">
              <a:lnSpc>
                <a:spcPts val="5040"/>
              </a:lnSpc>
              <a:spcBef>
                <a:spcPct val="0"/>
              </a:spcBef>
              <a:buFont typeface="Arial"/>
              <a:buChar char="•"/>
            </a:pPr>
            <a:r>
              <a:rPr lang="en-US" sz="4200" strike="noStrike" u="none">
                <a:solidFill>
                  <a:srgbClr val="FFFFFF"/>
                </a:solidFill>
                <a:latin typeface="Roboto"/>
                <a:ea typeface="Roboto"/>
                <a:cs typeface="Roboto"/>
                <a:sym typeface="Roboto"/>
              </a:rPr>
              <a:t>Dataset có tất cả 1029 bản ghi</a:t>
            </a:r>
          </a:p>
          <a:p>
            <a:pPr algn="just">
              <a:lnSpc>
                <a:spcPts val="5040"/>
              </a:lnSpc>
              <a:spcBef>
                <a:spcPct val="0"/>
              </a:spcBef>
            </a:pPr>
          </a:p>
        </p:txBody>
      </p:sp>
      <p:sp>
        <p:nvSpPr>
          <p:cNvPr name="AutoShape 8" id="8"/>
          <p:cNvSpPr/>
          <p:nvPr/>
        </p:nvSpPr>
        <p:spPr>
          <a:xfrm>
            <a:off x="797612" y="8337470"/>
            <a:ext cx="2187163" cy="0"/>
          </a:xfrm>
          <a:prstGeom prst="line">
            <a:avLst/>
          </a:prstGeom>
          <a:ln cap="flat" w="161925">
            <a:solidFill>
              <a:srgbClr val="FFFFFF"/>
            </a:solidFill>
            <a:prstDash val="solid"/>
            <a:headEnd type="none" len="sm" w="sm"/>
            <a:tailEnd type="triangle" len="med" w="lg"/>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11224"/>
        </a:solidFill>
      </p:bgPr>
    </p:bg>
    <p:spTree>
      <p:nvGrpSpPr>
        <p:cNvPr id="1" name=""/>
        <p:cNvGrpSpPr/>
        <p:nvPr/>
      </p:nvGrpSpPr>
      <p:grpSpPr>
        <a:xfrm>
          <a:off x="0" y="0"/>
          <a:ext cx="0" cy="0"/>
          <a:chOff x="0" y="0"/>
          <a:chExt cx="0" cy="0"/>
        </a:xfrm>
      </p:grpSpPr>
      <p:sp>
        <p:nvSpPr>
          <p:cNvPr name="Freeform 2" id="2"/>
          <p:cNvSpPr/>
          <p:nvPr/>
        </p:nvSpPr>
        <p:spPr>
          <a:xfrm flipH="false" flipV="false" rot="0">
            <a:off x="2995210" y="7402204"/>
            <a:ext cx="20943994" cy="4755348"/>
          </a:xfrm>
          <a:custGeom>
            <a:avLst/>
            <a:gdLst/>
            <a:ahLst/>
            <a:cxnLst/>
            <a:rect r="r" b="b" t="t" l="l"/>
            <a:pathLst>
              <a:path h="4755348" w="20943994">
                <a:moveTo>
                  <a:pt x="0" y="0"/>
                </a:moveTo>
                <a:lnTo>
                  <a:pt x="20943994" y="0"/>
                </a:lnTo>
                <a:lnTo>
                  <a:pt x="20943994" y="4755348"/>
                </a:lnTo>
                <a:lnTo>
                  <a:pt x="0" y="4755348"/>
                </a:lnTo>
                <a:lnTo>
                  <a:pt x="0" y="0"/>
                </a:lnTo>
                <a:close/>
              </a:path>
            </a:pathLst>
          </a:custGeom>
          <a:blipFill>
            <a:blip r:embed="rId3"/>
            <a:stretch>
              <a:fillRect l="0" t="0" r="0" b="0"/>
            </a:stretch>
          </a:blipFill>
        </p:spPr>
      </p:sp>
      <p:sp>
        <p:nvSpPr>
          <p:cNvPr name="Freeform 3" id="3"/>
          <p:cNvSpPr/>
          <p:nvPr/>
        </p:nvSpPr>
        <p:spPr>
          <a:xfrm flipH="false" flipV="false" rot="0">
            <a:off x="-5294148" y="-1987382"/>
            <a:ext cx="18288006" cy="6304362"/>
          </a:xfrm>
          <a:custGeom>
            <a:avLst/>
            <a:gdLst/>
            <a:ahLst/>
            <a:cxnLst/>
            <a:rect r="r" b="b" t="t" l="l"/>
            <a:pathLst>
              <a:path h="6304362" w="18288006">
                <a:moveTo>
                  <a:pt x="0" y="0"/>
                </a:moveTo>
                <a:lnTo>
                  <a:pt x="18288006" y="0"/>
                </a:lnTo>
                <a:lnTo>
                  <a:pt x="18288006" y="6304362"/>
                </a:lnTo>
                <a:lnTo>
                  <a:pt x="0" y="6304362"/>
                </a:lnTo>
                <a:lnTo>
                  <a:pt x="0" y="0"/>
                </a:lnTo>
                <a:close/>
              </a:path>
            </a:pathLst>
          </a:custGeom>
          <a:blipFill>
            <a:blip r:embed="rId4"/>
            <a:stretch>
              <a:fillRect l="0" t="0" r="0" b="0"/>
            </a:stretch>
          </a:blipFill>
        </p:spPr>
      </p:sp>
      <p:sp>
        <p:nvSpPr>
          <p:cNvPr name="Freeform 4" id="4"/>
          <p:cNvSpPr/>
          <p:nvPr/>
        </p:nvSpPr>
        <p:spPr>
          <a:xfrm flipH="false" flipV="false" rot="0">
            <a:off x="-2412483" y="4893339"/>
            <a:ext cx="18288006" cy="6741916"/>
          </a:xfrm>
          <a:custGeom>
            <a:avLst/>
            <a:gdLst/>
            <a:ahLst/>
            <a:cxnLst/>
            <a:rect r="r" b="b" t="t" l="l"/>
            <a:pathLst>
              <a:path h="6741916" w="18288006">
                <a:moveTo>
                  <a:pt x="0" y="0"/>
                </a:moveTo>
                <a:lnTo>
                  <a:pt x="18288006" y="0"/>
                </a:lnTo>
                <a:lnTo>
                  <a:pt x="18288006" y="6741916"/>
                </a:lnTo>
                <a:lnTo>
                  <a:pt x="0" y="6741916"/>
                </a:lnTo>
                <a:lnTo>
                  <a:pt x="0" y="0"/>
                </a:lnTo>
                <a:close/>
              </a:path>
            </a:pathLst>
          </a:custGeom>
          <a:blipFill>
            <a:blip r:embed="rId5"/>
            <a:stretch>
              <a:fillRect l="0" t="0" r="0" b="0"/>
            </a:stretch>
          </a:blipFill>
        </p:spPr>
      </p:sp>
      <p:sp>
        <p:nvSpPr>
          <p:cNvPr name="Freeform 5" id="5"/>
          <p:cNvSpPr/>
          <p:nvPr/>
        </p:nvSpPr>
        <p:spPr>
          <a:xfrm flipH="false" flipV="false" rot="0">
            <a:off x="1022151" y="1600630"/>
            <a:ext cx="798562" cy="1140774"/>
          </a:xfrm>
          <a:custGeom>
            <a:avLst/>
            <a:gdLst/>
            <a:ahLst/>
            <a:cxnLst/>
            <a:rect r="r" b="b" t="t" l="l"/>
            <a:pathLst>
              <a:path h="1140774" w="798562">
                <a:moveTo>
                  <a:pt x="0" y="0"/>
                </a:moveTo>
                <a:lnTo>
                  <a:pt x="798562" y="0"/>
                </a:lnTo>
                <a:lnTo>
                  <a:pt x="798562" y="1140774"/>
                </a:lnTo>
                <a:lnTo>
                  <a:pt x="0" y="11407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0" y="1164799"/>
            <a:ext cx="9567004" cy="7667389"/>
          </a:xfrm>
          <a:custGeom>
            <a:avLst/>
            <a:gdLst/>
            <a:ahLst/>
            <a:cxnLst/>
            <a:rect r="r" b="b" t="t" l="l"/>
            <a:pathLst>
              <a:path h="7667389" w="9567004">
                <a:moveTo>
                  <a:pt x="0" y="0"/>
                </a:moveTo>
                <a:lnTo>
                  <a:pt x="9567004" y="0"/>
                </a:lnTo>
                <a:lnTo>
                  <a:pt x="9567004" y="7667389"/>
                </a:lnTo>
                <a:lnTo>
                  <a:pt x="0" y="7667389"/>
                </a:lnTo>
                <a:lnTo>
                  <a:pt x="0" y="0"/>
                </a:lnTo>
                <a:close/>
              </a:path>
            </a:pathLst>
          </a:custGeom>
          <a:blipFill>
            <a:blip r:embed="rId8"/>
            <a:stretch>
              <a:fillRect l="-426" t="0" r="-426" b="-514"/>
            </a:stretch>
          </a:blipFill>
        </p:spPr>
      </p:sp>
      <p:sp>
        <p:nvSpPr>
          <p:cNvPr name="Freeform 7" id="7"/>
          <p:cNvSpPr/>
          <p:nvPr/>
        </p:nvSpPr>
        <p:spPr>
          <a:xfrm flipH="false" flipV="false" rot="0">
            <a:off x="9594906" y="1164799"/>
            <a:ext cx="8631429" cy="7667389"/>
          </a:xfrm>
          <a:custGeom>
            <a:avLst/>
            <a:gdLst/>
            <a:ahLst/>
            <a:cxnLst/>
            <a:rect r="r" b="b" t="t" l="l"/>
            <a:pathLst>
              <a:path h="7667389" w="8631429">
                <a:moveTo>
                  <a:pt x="0" y="0"/>
                </a:moveTo>
                <a:lnTo>
                  <a:pt x="8631430" y="0"/>
                </a:lnTo>
                <a:lnTo>
                  <a:pt x="8631430" y="7667389"/>
                </a:lnTo>
                <a:lnTo>
                  <a:pt x="0" y="7667389"/>
                </a:lnTo>
                <a:lnTo>
                  <a:pt x="0" y="0"/>
                </a:lnTo>
                <a:close/>
              </a:path>
            </a:pathLst>
          </a:custGeom>
          <a:blipFill>
            <a:blip r:embed="rId9"/>
            <a:stretch>
              <a:fillRect l="0" t="-438" r="-731" b="-936"/>
            </a:stretch>
          </a:blipFill>
        </p:spPr>
      </p:sp>
      <p:sp>
        <p:nvSpPr>
          <p:cNvPr name="TextBox 8" id="8"/>
          <p:cNvSpPr txBox="true"/>
          <p:nvPr/>
        </p:nvSpPr>
        <p:spPr>
          <a:xfrm rot="0">
            <a:off x="406279" y="371905"/>
            <a:ext cx="9007238" cy="1047750"/>
          </a:xfrm>
          <a:prstGeom prst="rect">
            <a:avLst/>
          </a:prstGeom>
        </p:spPr>
        <p:txBody>
          <a:bodyPr anchor="t" rtlCol="false" tIns="0" lIns="0" bIns="0" rIns="0">
            <a:spAutoFit/>
          </a:bodyPr>
          <a:lstStyle/>
          <a:p>
            <a:pPr algn="l" marL="755649" indent="-377824" lvl="1">
              <a:lnSpc>
                <a:spcPts val="4199"/>
              </a:lnSpc>
              <a:buFont typeface="Arial"/>
              <a:buChar char="•"/>
            </a:pPr>
            <a:r>
              <a:rPr lang="en-US" b="true" sz="3499">
                <a:solidFill>
                  <a:srgbClr val="EBEAF3"/>
                </a:solidFill>
                <a:latin typeface="Roboto Bold"/>
                <a:ea typeface="Roboto Bold"/>
                <a:cs typeface="Roboto Bold"/>
                <a:sym typeface="Roboto Bold"/>
              </a:rPr>
              <a:t> Phân phối  và tương quan dữ liệu</a:t>
            </a:r>
          </a:p>
          <a:p>
            <a:pPr algn="l">
              <a:lnSpc>
                <a:spcPts val="419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DAGT_6TevxA</dc:identifier>
  <dcterms:modified xsi:type="dcterms:W3CDTF">2011-08-01T06:04:30Z</dcterms:modified>
  <cp:revision>1</cp:revision>
  <dc:title>Học máy - Nhóm 3 - 64KTPM2</dc:title>
</cp:coreProperties>
</file>